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723E33-5896-42D5-BCCC-F87122604ED5}" type="datetimeFigureOut">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282584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723E33-5896-42D5-BCCC-F87122604ED5}" type="datetimeFigureOut">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3040148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723E33-5896-42D5-BCCC-F87122604ED5}" type="datetimeFigureOut">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69149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723E33-5896-42D5-BCCC-F87122604ED5}" type="datetimeFigureOut">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398312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23E33-5896-42D5-BCCC-F87122604ED5}" type="datetimeFigureOut">
              <a:rPr lang="en-GB" smtClean="0"/>
              <a:t>19/11/2023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41435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723E33-5896-42D5-BCCC-F87122604ED5}" type="datetimeFigureOut">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228395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723E33-5896-42D5-BCCC-F87122604ED5}" type="datetimeFigureOut">
              <a:rPr lang="en-GB" smtClean="0"/>
              <a:t>19/11/2023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55015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723E33-5896-42D5-BCCC-F87122604ED5}" type="datetimeFigureOut">
              <a:rPr lang="en-GB" smtClean="0"/>
              <a:t>19/11/2023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86464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23E33-5896-42D5-BCCC-F87122604ED5}" type="datetimeFigureOut">
              <a:rPr lang="en-GB" smtClean="0"/>
              <a:t>19/11/2023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149681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3E33-5896-42D5-BCCC-F87122604ED5}" type="datetimeFigureOut">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368670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23E33-5896-42D5-BCCC-F87122604ED5}" type="datetimeFigureOut">
              <a:rPr lang="en-GB" smtClean="0"/>
              <a:t>19/11/2023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A12DC1-54C3-4F57-8988-223CCD618069}" type="slidenum">
              <a:rPr lang="en-GB" smtClean="0"/>
              <a:t>‹#›</a:t>
            </a:fld>
            <a:endParaRPr lang="en-GB"/>
          </a:p>
        </p:txBody>
      </p:sp>
    </p:spTree>
    <p:extLst>
      <p:ext uri="{BB962C8B-B14F-4D97-AF65-F5344CB8AC3E}">
        <p14:creationId xmlns:p14="http://schemas.microsoft.com/office/powerpoint/2010/main" val="392250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23E33-5896-42D5-BCCC-F87122604ED5}" type="datetimeFigureOut">
              <a:rPr lang="en-GB" smtClean="0"/>
              <a:t>19/11/2023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12DC1-54C3-4F57-8988-223CCD618069}" type="slidenum">
              <a:rPr lang="en-GB" smtClean="0"/>
              <a:t>‹#›</a:t>
            </a:fld>
            <a:endParaRPr lang="en-GB"/>
          </a:p>
        </p:txBody>
      </p:sp>
    </p:spTree>
    <p:extLst>
      <p:ext uri="{BB962C8B-B14F-4D97-AF65-F5344CB8AC3E}">
        <p14:creationId xmlns:p14="http://schemas.microsoft.com/office/powerpoint/2010/main" val="2205131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30.emf"/><Relationship Id="rId7"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8.sv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3.wav"/><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xmlns="" id="{D6ADA14A-A5EB-1AD3-BFCD-FF2A567909C6}"/>
              </a:ext>
            </a:extLst>
          </p:cNvPr>
          <p:cNvGrpSpPr/>
          <p:nvPr/>
        </p:nvGrpSpPr>
        <p:grpSpPr>
          <a:xfrm>
            <a:off x="836248" y="2194304"/>
            <a:ext cx="10519503" cy="3210327"/>
            <a:chOff x="2389756" y="6565302"/>
            <a:chExt cx="16640402" cy="4636179"/>
          </a:xfrm>
        </p:grpSpPr>
        <p:sp>
          <p:nvSpPr>
            <p:cNvPr id="5" name="TextBox 7">
              <a:extLst>
                <a:ext uri="{FF2B5EF4-FFF2-40B4-BE49-F238E27FC236}">
                  <a16:creationId xmlns:a16="http://schemas.microsoft.com/office/drawing/2014/main" xmlns="" id="{60C6116F-4F65-9C14-2811-4CED4DCC35AA}"/>
                </a:ext>
              </a:extLst>
            </p:cNvPr>
            <p:cNvSpPr txBox="1"/>
            <p:nvPr/>
          </p:nvSpPr>
          <p:spPr>
            <a:xfrm>
              <a:off x="2961822" y="6585062"/>
              <a:ext cx="15496271" cy="461641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9Slide07 SVNNexa Rust Slab Bla" panose="020B0606040200020203" pitchFamily="34" charset="0"/>
                </a:rPr>
                <a:t>NHIỆT ĐỘ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800" b="1" i="0" u="none" strike="noStrike" kern="1200" cap="none" spc="0" normalizeH="0" baseline="0" noProof="0">
                  <a:ln w="276225">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9Slide07 SVNNexa Rust Slab Bla" panose="020B0606040200020203" pitchFamily="34" charset="0"/>
                </a:rPr>
                <a:t>VÀ NHIỆT KẾ</a:t>
              </a:r>
            </a:p>
          </p:txBody>
        </p:sp>
        <p:sp>
          <p:nvSpPr>
            <p:cNvPr id="6" name="TextBox 8">
              <a:extLst>
                <a:ext uri="{FF2B5EF4-FFF2-40B4-BE49-F238E27FC236}">
                  <a16:creationId xmlns:a16="http://schemas.microsoft.com/office/drawing/2014/main" xmlns="" id="{82B680C8-06F5-5675-B95F-8047645EF0A2}"/>
                </a:ext>
              </a:extLst>
            </p:cNvPr>
            <p:cNvSpPr txBox="1"/>
            <p:nvPr/>
          </p:nvSpPr>
          <p:spPr>
            <a:xfrm>
              <a:off x="2389756" y="6565302"/>
              <a:ext cx="16640402" cy="461641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8800" b="1"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latin typeface="#9Slide07 SVNNexa Rust Slab Bla" panose="020B0606040200020203" pitchFamily="34" charset="0"/>
                </a:rPr>
                <a:t>N</a:t>
              </a:r>
              <a:r>
                <a:rPr lang="en-US" sz="8800" b="1"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H</a:t>
              </a:r>
              <a:r>
                <a:rPr lang="en-US" sz="8800" b="1"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I</a:t>
              </a:r>
              <a:r>
                <a:rPr lang="en-US" sz="8800" b="1"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9Slide07 SVNNexa Rust Slab Bla" panose="020B0606040200020203" pitchFamily="34" charset="0"/>
                </a:rPr>
                <a:t>Ệ</a:t>
              </a:r>
              <a:r>
                <a:rPr lang="en-US" sz="8800" b="1"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latin typeface="#9Slide07 SVNNexa Rust Slab Bla" panose="020B0606040200020203" pitchFamily="34" charset="0"/>
                </a:rPr>
                <a:t>T </a:t>
              </a:r>
              <a:r>
                <a:rPr lang="en-US" sz="8800" b="1"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9Slide07 SVNNexa Rust Slab Bla" panose="020B0606040200020203" pitchFamily="34" charset="0"/>
                </a:rPr>
                <a:t>Đ</a:t>
              </a:r>
              <a:r>
                <a:rPr lang="en-US" sz="8800" b="1"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Ộ</a:t>
              </a:r>
              <a:r>
                <a:rPr kumimoji="0" lang="en-US" sz="8800" b="1" i="0" u="none" strike="noStrike" kern="1200" cap="none" spc="0" normalizeH="0" baseline="0" noProof="0"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9Slide07 SVNNexa Rust Slab Bla" panose="020B0606040200020203"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8800" b="1"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latin typeface="#9Slide07 SVNNexa Rust Slab Bla" panose="020B0606040200020203" pitchFamily="34" charset="0"/>
                </a:rPr>
                <a:t>V</a:t>
              </a:r>
              <a:r>
                <a:rPr lang="en-US" sz="8800" b="1"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9Slide07 SVNNexa Rust Slab Bla" panose="020B0606040200020203" pitchFamily="34" charset="0"/>
                </a:rPr>
                <a:t>À </a:t>
              </a:r>
              <a:r>
                <a:rPr lang="en-US" sz="8800" b="1"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N</a:t>
              </a:r>
              <a:r>
                <a:rPr lang="en-US" sz="8800" b="1"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latin typeface="#9Slide07 SVNNexa Rust Slab Bla" panose="020B0606040200020203" pitchFamily="34" charset="0"/>
                </a:rPr>
                <a:t>H</a:t>
              </a:r>
              <a:r>
                <a:rPr lang="en-US" sz="8800" b="1"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I</a:t>
              </a:r>
              <a:r>
                <a:rPr lang="en-US" sz="8800" b="1" dirty="0">
                  <a:ln w="19050">
                    <a:solidFill>
                      <a:srgbClr val="002060"/>
                    </a:solidFill>
                    <a:prstDash val="solid"/>
                  </a:ln>
                  <a:solidFill>
                    <a:srgbClr val="66FFFF"/>
                  </a:solidFill>
                  <a:effectLst>
                    <a:outerShdw blurRad="12700" dist="38100" dir="2700000" algn="tl" rotWithShape="0">
                      <a:srgbClr val="5B9BD5">
                        <a:lumMod val="60000"/>
                        <a:lumOff val="40000"/>
                      </a:srgbClr>
                    </a:outerShdw>
                  </a:effectLst>
                  <a:latin typeface="#9Slide07 SVNNexa Rust Slab Bla" panose="020B0606040200020203" pitchFamily="34" charset="0"/>
                </a:rPr>
                <a:t>Ệ</a:t>
              </a:r>
              <a:r>
                <a:rPr lang="en-US" sz="8800" b="1"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latin typeface="#9Slide07 SVNNexa Rust Slab Bla" panose="020B0606040200020203" pitchFamily="34" charset="0"/>
                </a:rPr>
                <a:t>T</a:t>
              </a:r>
              <a:r>
                <a:rPr kumimoji="0" lang="en-US" sz="8800" b="1" i="0" u="none" strike="noStrike" kern="1200" cap="none" spc="0" normalizeH="0" baseline="0" noProof="0" dirty="0">
                  <a:ln w="19050">
                    <a:solidFill>
                      <a:srgbClr val="002060"/>
                    </a:solidFill>
                    <a:prstDash val="solid"/>
                  </a:ln>
                  <a:solidFill>
                    <a:srgbClr val="FF7C80"/>
                  </a:solidFill>
                  <a:effectLst>
                    <a:outerShdw blurRad="12700" dist="38100" dir="2700000" algn="tl" rotWithShape="0">
                      <a:srgbClr val="5B9BD5">
                        <a:lumMod val="60000"/>
                        <a:lumOff val="40000"/>
                      </a:srgbClr>
                    </a:outerShdw>
                  </a:effectLst>
                  <a:uLnTx/>
                  <a:uFillTx/>
                  <a:latin typeface="#9Slide07 SVNNexa Rust Slab Bla" panose="020B0606040200020203" pitchFamily="34" charset="0"/>
                </a:rPr>
                <a:t> </a:t>
              </a:r>
              <a:r>
                <a:rPr lang="en-US" sz="8800" b="1" dirty="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K</a:t>
              </a:r>
              <a:r>
                <a:rPr lang="en-US" sz="8800" b="1" dirty="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latin typeface="#9Slide07 SVNNexa Rust Slab Bla" panose="020B0606040200020203" pitchFamily="34" charset="0"/>
                </a:rPr>
                <a:t>Ế</a:t>
              </a:r>
              <a:endParaRPr kumimoji="0" lang="en-US" sz="8800" b="1" i="0" u="none" strike="noStrike" kern="1200" cap="none" spc="0" normalizeH="0" baseline="0" noProof="0" dirty="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9Slide07 SVNNexa Rust Slab Bla" panose="020B0606040200020203" pitchFamily="34" charset="0"/>
              </a:endParaRPr>
            </a:p>
          </p:txBody>
        </p:sp>
      </p:grpSp>
      <p:grpSp>
        <p:nvGrpSpPr>
          <p:cNvPr id="7" name="Group 10">
            <a:extLst>
              <a:ext uri="{FF2B5EF4-FFF2-40B4-BE49-F238E27FC236}">
                <a16:creationId xmlns:a16="http://schemas.microsoft.com/office/drawing/2014/main" xmlns="" id="{4552D94E-76C7-79D3-9C3E-63E8C866C6C1}"/>
              </a:ext>
            </a:extLst>
          </p:cNvPr>
          <p:cNvGrpSpPr/>
          <p:nvPr/>
        </p:nvGrpSpPr>
        <p:grpSpPr>
          <a:xfrm rot="20337413">
            <a:off x="2131542" y="2174828"/>
            <a:ext cx="1572554" cy="593800"/>
            <a:chOff x="6029891" y="1565223"/>
            <a:chExt cx="2554143" cy="593800"/>
          </a:xfrm>
        </p:grpSpPr>
        <p:sp>
          <p:nvSpPr>
            <p:cNvPr id="8" name="TextBox 11">
              <a:extLst>
                <a:ext uri="{FF2B5EF4-FFF2-40B4-BE49-F238E27FC236}">
                  <a16:creationId xmlns:a16="http://schemas.microsoft.com/office/drawing/2014/main" xmlns="" id="{C43F717D-AC96-4D57-6C45-3E699AE8A439}"/>
                </a:ext>
              </a:extLst>
            </p:cNvPr>
            <p:cNvSpPr txBox="1"/>
            <p:nvPr/>
          </p:nvSpPr>
          <p:spPr>
            <a:xfrm>
              <a:off x="6029891" y="1574248"/>
              <a:ext cx="2548499" cy="58477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w="127000">
                    <a:solidFill>
                      <a:prstClr val="white"/>
                    </a:solidFill>
                  </a:ln>
                  <a:solidFill>
                    <a:srgbClr val="00B050"/>
                  </a:solidFill>
                  <a:effectLst>
                    <a:outerShdw blurRad="50800" dist="38100" dir="2700000" algn="tl" rotWithShape="0">
                      <a:prstClr val="black">
                        <a:alpha val="40000"/>
                      </a:prstClr>
                    </a:outerShdw>
                  </a:effectLst>
                  <a:uLnTx/>
                  <a:uFillTx/>
                  <a:latin typeface="UTM Mother" panose="02040603050506020204" pitchFamily="18" charset="0"/>
                  <a:ea typeface="LNTH-LuoLuoNotangYuanTi 1" pitchFamily="2" charset="-128"/>
                  <a:cs typeface="LNTH-LuoLuoNotangYuanTi 1" pitchFamily="2" charset="-128"/>
                </a:rPr>
                <a:t>Bài 12</a:t>
              </a:r>
              <a:endParaRPr kumimoji="0" lang="en-US" sz="4800" b="0" i="0" u="none" strike="noStrike" kern="1200" cap="none" spc="0" normalizeH="0" baseline="0" noProof="0" dirty="0">
                <a:ln w="127000">
                  <a:solidFill>
                    <a:prstClr val="white"/>
                  </a:solidFill>
                </a:ln>
                <a:solidFill>
                  <a:srgbClr val="00B050"/>
                </a:solidFill>
                <a:effectLst>
                  <a:outerShdw blurRad="50800" dist="38100" dir="2700000" algn="tl" rotWithShape="0">
                    <a:prstClr val="black">
                      <a:alpha val="40000"/>
                    </a:prstClr>
                  </a:outerShdw>
                </a:effectLst>
                <a:uLnTx/>
                <a:uFillTx/>
                <a:latin typeface="UTM Mother" panose="02040603050506020204" pitchFamily="18" charset="0"/>
                <a:ea typeface="LNTH-LuoLuoNotangYuanTi 1" pitchFamily="2" charset="-128"/>
                <a:cs typeface="LNTH-LuoLuoNotangYuanTi 1" pitchFamily="2" charset="-128"/>
              </a:endParaRPr>
            </a:p>
          </p:txBody>
        </p:sp>
        <p:sp>
          <p:nvSpPr>
            <p:cNvPr id="9" name="TextBox 12">
              <a:extLst>
                <a:ext uri="{FF2B5EF4-FFF2-40B4-BE49-F238E27FC236}">
                  <a16:creationId xmlns:a16="http://schemas.microsoft.com/office/drawing/2014/main" xmlns="" id="{AC1800C8-8B77-678B-05FC-8875130842D8}"/>
                </a:ext>
              </a:extLst>
            </p:cNvPr>
            <p:cNvSpPr txBox="1"/>
            <p:nvPr/>
          </p:nvSpPr>
          <p:spPr>
            <a:xfrm>
              <a:off x="6035535" y="1565223"/>
              <a:ext cx="2548499" cy="584775"/>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0"/>
                  <a:solidFill>
                    <a:srgbClr val="FF0000"/>
                  </a:solidFill>
                  <a:effectLst/>
                  <a:uLnTx/>
                  <a:uFillTx/>
                  <a:latin typeface="UTM Mother" panose="02040603050506020204" pitchFamily="18" charset="0"/>
                  <a:ea typeface="+mn-ea"/>
                  <a:cs typeface="Calibri" panose="020F0502020204030204" pitchFamily="34" charset="0"/>
                </a:rPr>
                <a:t>Bài 12</a:t>
              </a:r>
              <a:endParaRPr kumimoji="0" lang="en-US" sz="4800" b="1" i="0" u="none" strike="noStrike" kern="1200" cap="none" spc="0" normalizeH="0" baseline="0" noProof="0" dirty="0">
                <a:ln w="0"/>
                <a:solidFill>
                  <a:srgbClr val="FF0000"/>
                </a:solidFill>
                <a:effectLst/>
                <a:uLnTx/>
                <a:uFillTx/>
                <a:latin typeface="UTM Mother" panose="02040603050506020204" pitchFamily="18" charset="0"/>
                <a:ea typeface="+mn-ea"/>
                <a:cs typeface="Calibri" panose="020F0502020204030204" pitchFamily="34" charset="0"/>
              </a:endParaRPr>
            </a:p>
          </p:txBody>
        </p:sp>
      </p:grpSp>
      <p:sp>
        <p:nvSpPr>
          <p:cNvPr id="11" name="Hộp Văn bản 22">
            <a:extLst>
              <a:ext uri="{FF2B5EF4-FFF2-40B4-BE49-F238E27FC236}">
                <a16:creationId xmlns:a16="http://schemas.microsoft.com/office/drawing/2014/main" xmlns="" id="{85C8A1CD-0276-7E27-F4E1-61BD21D01167}"/>
              </a:ext>
            </a:extLst>
          </p:cNvPr>
          <p:cNvSpPr txBox="1"/>
          <p:nvPr/>
        </p:nvSpPr>
        <p:spPr>
          <a:xfrm>
            <a:off x="214167" y="-145432"/>
            <a:ext cx="11763666" cy="136191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0" i="0" u="none" strike="noStrike" kern="1200" cap="none" spc="0" normalizeH="0" baseline="0" noProof="0">
                <a:ln w="152400">
                  <a:solidFill>
                    <a:prstClr val="white"/>
                  </a:solidFill>
                </a:ln>
                <a:solidFill>
                  <a:srgbClr val="7030A0"/>
                </a:solidFill>
                <a:effectLst/>
                <a:uLnTx/>
                <a:uFillTx/>
                <a:latin typeface="#9Slide05 Phobia" panose="02000506000000020003" pitchFamily="2" charset="0"/>
                <a:ea typeface="微软雅黑" panose="020B0503020204020204" pitchFamily="34" charset="-122"/>
              </a:rPr>
              <a:t>Thứ … ngày … tháng … năm …</a:t>
            </a:r>
          </a:p>
        </p:txBody>
      </p:sp>
      <p:sp>
        <p:nvSpPr>
          <p:cNvPr id="16" name="TextBox 39">
            <a:extLst>
              <a:ext uri="{FF2B5EF4-FFF2-40B4-BE49-F238E27FC236}">
                <a16:creationId xmlns:a16="http://schemas.microsoft.com/office/drawing/2014/main" xmlns="" id="{BC52229F-5BC3-4DA2-079D-6BF036B6B187}"/>
              </a:ext>
            </a:extLst>
          </p:cNvPr>
          <p:cNvSpPr txBox="1"/>
          <p:nvPr/>
        </p:nvSpPr>
        <p:spPr>
          <a:xfrm>
            <a:off x="7091356" y="5446835"/>
            <a:ext cx="314748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schemeClr val="accent6">
                      <a:lumMod val="50000"/>
                    </a:schemeClr>
                  </a:solidFill>
                  <a:prstDash val="solid"/>
                </a:ln>
                <a:solidFill>
                  <a:schemeClr val="bg1"/>
                </a:solidFill>
                <a:uLnTx/>
                <a:uFillTx/>
                <a:latin typeface="UTM Edwardian" panose="02040603050506020204" pitchFamily="18" charset="0"/>
              </a:rPr>
              <a:t>(2 </a:t>
            </a:r>
            <a:r>
              <a:rPr kumimoji="0" lang="en-US" sz="2800" b="1" i="0" u="none" strike="noStrike" kern="1200" cap="none" spc="0" normalizeH="0" baseline="0" noProof="0" dirty="0" err="1">
                <a:ln w="9525">
                  <a:solidFill>
                    <a:schemeClr val="accent6">
                      <a:lumMod val="50000"/>
                    </a:schemeClr>
                  </a:solidFill>
                  <a:prstDash val="solid"/>
                </a:ln>
                <a:solidFill>
                  <a:schemeClr val="bg1"/>
                </a:solidFill>
                <a:uLnTx/>
                <a:uFillTx/>
                <a:latin typeface="UTM Edwardian" panose="02040603050506020204" pitchFamily="18" charset="0"/>
              </a:rPr>
              <a:t>Tiết</a:t>
            </a:r>
            <a:r>
              <a:rPr kumimoji="0" lang="en-US" sz="2800" b="1" i="0" u="none" strike="noStrike" kern="1200" cap="none" spc="0" normalizeH="0" baseline="0" noProof="0" dirty="0">
                <a:ln w="9525">
                  <a:solidFill>
                    <a:schemeClr val="accent6">
                      <a:lumMod val="50000"/>
                    </a:schemeClr>
                  </a:solidFill>
                  <a:prstDash val="solid"/>
                </a:ln>
                <a:solidFill>
                  <a:schemeClr val="bg1"/>
                </a:solidFill>
                <a:uLnTx/>
                <a:uFillTx/>
                <a:latin typeface="UTM Edwardian" panose="02040603050506020204" pitchFamily="18" charset="0"/>
              </a:rPr>
              <a:t> – </a:t>
            </a:r>
            <a:r>
              <a:rPr kumimoji="0" lang="en-US" sz="2800" b="1" i="0" u="none" strike="noStrike" kern="1200" cap="none" spc="0" normalizeH="0" baseline="0" noProof="0" dirty="0" err="1">
                <a:ln w="9525">
                  <a:solidFill>
                    <a:schemeClr val="accent6">
                      <a:lumMod val="50000"/>
                    </a:schemeClr>
                  </a:solidFill>
                  <a:prstDash val="solid"/>
                </a:ln>
                <a:solidFill>
                  <a:schemeClr val="bg1"/>
                </a:solidFill>
                <a:uLnTx/>
                <a:uFillTx/>
                <a:latin typeface="UTM Edwardian" panose="02040603050506020204" pitchFamily="18" charset="0"/>
              </a:rPr>
              <a:t>Tiết</a:t>
            </a:r>
            <a:r>
              <a:rPr kumimoji="0" lang="en-US" sz="2800" b="1" i="0" u="none" strike="noStrike" kern="1200" cap="none" spc="0" normalizeH="0" baseline="0" noProof="0" dirty="0">
                <a:ln w="9525">
                  <a:solidFill>
                    <a:schemeClr val="accent6">
                      <a:lumMod val="50000"/>
                    </a:schemeClr>
                  </a:solidFill>
                  <a:prstDash val="solid"/>
                </a:ln>
                <a:solidFill>
                  <a:schemeClr val="bg1"/>
                </a:solidFill>
                <a:uLnTx/>
                <a:uFillTx/>
                <a:latin typeface="UTM Edwardian" panose="02040603050506020204" pitchFamily="18" charset="0"/>
              </a:rPr>
              <a:t> 1)</a:t>
            </a:r>
          </a:p>
        </p:txBody>
      </p:sp>
      <p:sp>
        <p:nvSpPr>
          <p:cNvPr id="30" name="Hộp Văn bản 29">
            <a:extLst>
              <a:ext uri="{FF2B5EF4-FFF2-40B4-BE49-F238E27FC236}">
                <a16:creationId xmlns:a16="http://schemas.microsoft.com/office/drawing/2014/main" xmlns="" id="{C3F55925-528A-6232-9A11-0CE812A38065}"/>
              </a:ext>
            </a:extLst>
          </p:cNvPr>
          <p:cNvSpPr txBox="1"/>
          <p:nvPr/>
        </p:nvSpPr>
        <p:spPr>
          <a:xfrm>
            <a:off x="2917817" y="1272750"/>
            <a:ext cx="612071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165100">
                  <a:solidFill>
                    <a:prstClr val="white"/>
                  </a:solidFill>
                </a:ln>
                <a:solidFill>
                  <a:prstClr val="white"/>
                </a:solidFill>
                <a:effectLst/>
                <a:uLnTx/>
                <a:uFillTx/>
                <a:latin typeface="UTM Showcard" panose="02040603050506020204" pitchFamily="18" charset="0"/>
                <a:ea typeface="+mn-ea"/>
                <a:cs typeface="+mn-cs"/>
              </a:rPr>
              <a:t>Khoa học</a:t>
            </a:r>
          </a:p>
        </p:txBody>
      </p:sp>
      <p:sp>
        <p:nvSpPr>
          <p:cNvPr id="31" name="Hộp Văn bản 30">
            <a:extLst>
              <a:ext uri="{FF2B5EF4-FFF2-40B4-BE49-F238E27FC236}">
                <a16:creationId xmlns:a16="http://schemas.microsoft.com/office/drawing/2014/main" xmlns="" id="{CF8FF437-B716-16F1-C500-45A8B46474D4}"/>
              </a:ext>
            </a:extLst>
          </p:cNvPr>
          <p:cNvSpPr txBox="1"/>
          <p:nvPr/>
        </p:nvSpPr>
        <p:spPr>
          <a:xfrm>
            <a:off x="2917815" y="1256989"/>
            <a:ext cx="612071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6600"/>
                </a:solidFill>
                <a:effectLst/>
                <a:uLnTx/>
                <a:uFillTx/>
                <a:latin typeface="UTM Showcard" panose="02040603050506020204" pitchFamily="18" charset="0"/>
                <a:ea typeface="+mn-ea"/>
                <a:cs typeface="+mn-cs"/>
              </a:rPr>
              <a:t>Khoa</a:t>
            </a:r>
            <a:r>
              <a:rPr kumimoji="0" lang="en-US" sz="4400" b="1" i="0" u="none" strike="noStrike" kern="1200" cap="none" spc="0" normalizeH="0" baseline="0" noProof="0" dirty="0">
                <a:ln>
                  <a:noFill/>
                </a:ln>
                <a:solidFill>
                  <a:srgbClr val="FF6600"/>
                </a:solidFill>
                <a:effectLst/>
                <a:uLnTx/>
                <a:uFillTx/>
                <a:latin typeface="UTM Showcard" panose="02040603050506020204" pitchFamily="18" charset="0"/>
                <a:ea typeface="+mn-ea"/>
                <a:cs typeface="+mn-cs"/>
              </a:rPr>
              <a:t> </a:t>
            </a:r>
            <a:r>
              <a:rPr kumimoji="0" lang="en-US" sz="4400" b="1" i="0" u="none" strike="noStrike" kern="1200" cap="none" spc="0" normalizeH="0" baseline="0" noProof="0" dirty="0" err="1">
                <a:ln>
                  <a:noFill/>
                </a:ln>
                <a:solidFill>
                  <a:srgbClr val="FF6600"/>
                </a:solidFill>
                <a:effectLst/>
                <a:uLnTx/>
                <a:uFillTx/>
                <a:latin typeface="UTM Showcard" panose="02040603050506020204" pitchFamily="18" charset="0"/>
                <a:ea typeface="+mn-ea"/>
                <a:cs typeface="+mn-cs"/>
              </a:rPr>
              <a:t>học</a:t>
            </a:r>
            <a:endParaRPr kumimoji="0" lang="en-US" sz="4400" b="1" i="0" u="none" strike="noStrike" kern="1200" cap="none" spc="0" normalizeH="0" baseline="0" noProof="0" dirty="0">
              <a:ln>
                <a:noFill/>
              </a:ln>
              <a:solidFill>
                <a:srgbClr val="FF6600"/>
              </a:solidFill>
              <a:effectLst/>
              <a:uLnTx/>
              <a:uFillTx/>
              <a:latin typeface="UTM Showcard" panose="02040603050506020204" pitchFamily="18" charset="0"/>
              <a:ea typeface="+mn-ea"/>
              <a:cs typeface="+mn-cs"/>
            </a:endParaRPr>
          </a:p>
        </p:txBody>
      </p:sp>
    </p:spTree>
    <p:extLst>
      <p:ext uri="{BB962C8B-B14F-4D97-AF65-F5344CB8AC3E}">
        <p14:creationId xmlns:p14="http://schemas.microsoft.com/office/powerpoint/2010/main" val="176409716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fill="hold"/>
                                            <p:tgtEl>
                                              <p:spTgt spid="4"/>
                                            </p:tgtEl>
                                            <p:attrNameLst>
                                              <p:attrName>ppt_w</p:attrName>
                                            </p:attrNameLst>
                                          </p:cBhvr>
                                          <p:tavLst>
                                            <p:tav tm="0">
                                              <p:val>
                                                <p:fltVal val="0"/>
                                              </p:val>
                                            </p:tav>
                                            <p:tav tm="100000">
                                              <p:val>
                                                <p:strVal val="#ppt_w"/>
                                              </p:val>
                                            </p:tav>
                                          </p:tavLst>
                                        </p:anim>
                                        <p:anim calcmode="lin" valueType="num">
                                          <p:cBhvr>
                                            <p:cTn id="20" dur="250" fill="hold"/>
                                            <p:tgtEl>
                                              <p:spTgt spid="4"/>
                                            </p:tgtEl>
                                            <p:attrNameLst>
                                              <p:attrName>ppt_h</p:attrName>
                                            </p:attrNameLst>
                                          </p:cBhvr>
                                          <p:tavLst>
                                            <p:tav tm="0">
                                              <p:val>
                                                <p:fltVal val="0"/>
                                              </p:val>
                                            </p:tav>
                                            <p:tav tm="100000">
                                              <p:val>
                                                <p:strVal val="#ppt_h"/>
                                              </p:val>
                                            </p:tav>
                                          </p:tavLst>
                                        </p:anim>
                                        <p:animEffect transition="in" filter="fade">
                                          <p:cBhvr>
                                            <p:cTn id="21" dur="25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par>
                              <p:cTn id="22" fill="hold">
                                <p:stCondLst>
                                  <p:cond delay="750"/>
                                </p:stCondLst>
                                <p:childTnLst>
                                  <p:par>
                                    <p:cTn id="23" presetID="6" presetClass="emph" presetSubtype="0" fill="hold" nodeType="afterEffect" p14:presetBounceEnd="98000">
                                      <p:stCondLst>
                                        <p:cond delay="0"/>
                                      </p:stCondLst>
                                      <p:childTnLst>
                                        <p:animScale p14:bounceEnd="98000">
                                          <p:cBhvr>
                                            <p:cTn id="24" dur="2000" fill="hold"/>
                                            <p:tgtEl>
                                              <p:spTgt spid="4"/>
                                            </p:tgtEl>
                                          </p:cBhvr>
                                          <p:by x="101000" y="101000"/>
                                        </p:animScale>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fill="hold"/>
                                            <p:tgtEl>
                                              <p:spTgt spid="4"/>
                                            </p:tgtEl>
                                            <p:attrNameLst>
                                              <p:attrName>ppt_w</p:attrName>
                                            </p:attrNameLst>
                                          </p:cBhvr>
                                          <p:tavLst>
                                            <p:tav tm="0">
                                              <p:val>
                                                <p:fltVal val="0"/>
                                              </p:val>
                                            </p:tav>
                                            <p:tav tm="100000">
                                              <p:val>
                                                <p:strVal val="#ppt_w"/>
                                              </p:val>
                                            </p:tav>
                                          </p:tavLst>
                                        </p:anim>
                                        <p:anim calcmode="lin" valueType="num">
                                          <p:cBhvr>
                                            <p:cTn id="20" dur="250" fill="hold"/>
                                            <p:tgtEl>
                                              <p:spTgt spid="4"/>
                                            </p:tgtEl>
                                            <p:attrNameLst>
                                              <p:attrName>ppt_h</p:attrName>
                                            </p:attrNameLst>
                                          </p:cBhvr>
                                          <p:tavLst>
                                            <p:tav tm="0">
                                              <p:val>
                                                <p:fltVal val="0"/>
                                              </p:val>
                                            </p:tav>
                                            <p:tav tm="100000">
                                              <p:val>
                                                <p:strVal val="#ppt_h"/>
                                              </p:val>
                                            </p:tav>
                                          </p:tavLst>
                                        </p:anim>
                                        <p:animEffect transition="in" filter="fade">
                                          <p:cBhvr>
                                            <p:cTn id="21" dur="25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par>
                              <p:cTn id="22" fill="hold">
                                <p:stCondLst>
                                  <p:cond delay="750"/>
                                </p:stCondLst>
                                <p:childTnLst>
                                  <p:par>
                                    <p:cTn id="23" presetID="6" presetClass="emph" presetSubtype="0" fill="hold" nodeType="afterEffect">
                                      <p:stCondLst>
                                        <p:cond delay="0"/>
                                      </p:stCondLst>
                                      <p:childTnLst>
                                        <p:animScale>
                                          <p:cBhvr>
                                            <p:cTn id="24" dur="2000" fill="hold"/>
                                            <p:tgtEl>
                                              <p:spTgt spid="4"/>
                                            </p:tgtEl>
                                          </p:cBhvr>
                                          <p:by x="101000" y="101000"/>
                                        </p:animScale>
                                      </p:childTnLst>
                                    </p:cTn>
                                  </p:par>
                                  <p:par>
                                    <p:cTn id="25" presetID="2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85933" y="1024836"/>
            <a:ext cx="10620134" cy="3851964"/>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74213" y="1164679"/>
            <a:ext cx="73031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rgbClr val="FF6600"/>
                </a:solidFill>
                <a:latin typeface="LNTH-LuoLuoNotangYuanTi 1" pitchFamily="2" charset="-128"/>
                <a:ea typeface="LNTH-LuoLuoNotangYuanTi 1" pitchFamily="2" charset="-128"/>
                <a:cs typeface="LNTH-LuoLuoNotangYuanTi 1" pitchFamily="2" charset="-128"/>
              </a:rPr>
              <a:t>KẾT LUẬN</a:t>
            </a:r>
            <a:endParaRPr kumimoji="0" lang="en-US" sz="66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999103" y="1369657"/>
            <a:ext cx="917477" cy="934216"/>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333259" y="1369656"/>
            <a:ext cx="917477" cy="934216"/>
          </a:xfrm>
          <a:prstGeom prst="rect">
            <a:avLst/>
          </a:prstGeom>
        </p:spPr>
      </p:pic>
      <p:pic>
        <p:nvPicPr>
          <p:cNvPr id="33" name="Hình ảnh 32" descr="Ảnh có chứa cười, Phim hoạt hình, hình mẫu, Hoạt hình&#10;&#10;Mô tả được tạo tự động">
            <a:extLst>
              <a:ext uri="{FF2B5EF4-FFF2-40B4-BE49-F238E27FC236}">
                <a16:creationId xmlns:a16="http://schemas.microsoft.com/office/drawing/2014/main" xmlns="" id="{5458132C-4CD0-3486-1E00-2FA61E7C29A3}"/>
              </a:ext>
            </a:extLst>
          </p:cNvPr>
          <p:cNvPicPr>
            <a:picLocks noChangeAspect="1"/>
          </p:cNvPicPr>
          <p:nvPr/>
        </p:nvPicPr>
        <p:blipFill>
          <a:blip r:embed="rId5"/>
          <a:stretch>
            <a:fillRect/>
          </a:stretch>
        </p:blipFill>
        <p:spPr>
          <a:xfrm>
            <a:off x="6926356" y="3173574"/>
            <a:ext cx="3686138" cy="3686138"/>
          </a:xfrm>
          <a:prstGeom prst="rect">
            <a:avLst/>
          </a:prstGeom>
        </p:spPr>
      </p:pic>
      <p:sp>
        <p:nvSpPr>
          <p:cNvPr id="5" name="Hộp Văn bản 4">
            <a:extLst>
              <a:ext uri="{FF2B5EF4-FFF2-40B4-BE49-F238E27FC236}">
                <a16:creationId xmlns:a16="http://schemas.microsoft.com/office/drawing/2014/main" xmlns="" id="{535926E3-B461-878C-8BCC-E5D1D98847D7}"/>
              </a:ext>
            </a:extLst>
          </p:cNvPr>
          <p:cNvSpPr txBox="1"/>
          <p:nvPr/>
        </p:nvSpPr>
        <p:spPr>
          <a:xfrm>
            <a:off x="1579506" y="2406047"/>
            <a:ext cx="9474383" cy="1754326"/>
          </a:xfrm>
          <a:prstGeom prst="rect">
            <a:avLst/>
          </a:prstGeom>
          <a:noFill/>
        </p:spPr>
        <p:txBody>
          <a:bodyPr wrap="square">
            <a:spAutoFit/>
          </a:bodyPr>
          <a:lstStyle/>
          <a:p>
            <a:pPr algn="just"/>
            <a:r>
              <a:rPr lang="vi-VN" sz="3600">
                <a:latin typeface="Calibri" panose="020F0502020204030204" pitchFamily="34" charset="0"/>
                <a:cs typeface="Calibri" panose="020F0502020204030204" pitchFamily="34" charset="0"/>
              </a:rPr>
              <a:t>Vật hoặc không khí nóng hơn có nhiệt độ cao hơn. Vật hoặc không khí lạnh hơn có nhiệt độ thấp hơn.</a:t>
            </a:r>
          </a:p>
        </p:txBody>
      </p:sp>
      <p:pic>
        <p:nvPicPr>
          <p:cNvPr id="9" name="Picture 6">
            <a:extLst>
              <a:ext uri="{FF2B5EF4-FFF2-40B4-BE49-F238E27FC236}">
                <a16:creationId xmlns:a16="http://schemas.microsoft.com/office/drawing/2014/main" xmlns="" id="{ABF31C95-898E-CE3E-A8C5-7CDF3436CF14}"/>
              </a:ext>
            </a:extLst>
          </p:cNvPr>
          <p:cNvPicPr>
            <a:picLocks noChangeAspect="1"/>
          </p:cNvPicPr>
          <p:nvPr/>
        </p:nvPicPr>
        <p:blipFill>
          <a:blip r:embed="rId6"/>
          <a:stretch>
            <a:fillRect/>
          </a:stretch>
        </p:blipFill>
        <p:spPr>
          <a:xfrm>
            <a:off x="954273" y="2406047"/>
            <a:ext cx="588529" cy="578417"/>
          </a:xfrm>
          <a:prstGeom prst="rect">
            <a:avLst/>
          </a:prstGeom>
        </p:spPr>
      </p:pic>
    </p:spTree>
    <p:extLst>
      <p:ext uri="{BB962C8B-B14F-4D97-AF65-F5344CB8AC3E}">
        <p14:creationId xmlns:p14="http://schemas.microsoft.com/office/powerpoint/2010/main" val="152867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trang phục, phim hoạt hình, giày dép, Phim hoạt hình&#10;&#10;Mô tả được tạo tự động">
            <a:extLst>
              <a:ext uri="{FF2B5EF4-FFF2-40B4-BE49-F238E27FC236}">
                <a16:creationId xmlns:a16="http://schemas.microsoft.com/office/drawing/2014/main" xmlns="" id="{7EB32AAF-D607-3906-6EF0-742F9B67EC3E}"/>
              </a:ext>
            </a:extLst>
          </p:cNvPr>
          <p:cNvPicPr>
            <a:picLocks noChangeAspect="1"/>
          </p:cNvPicPr>
          <p:nvPr/>
        </p:nvPicPr>
        <p:blipFill rotWithShape="1">
          <a:blip r:embed="rId2">
            <a:extLst>
              <a:ext uri="{28A0092B-C50C-407E-A947-70E740481C1C}">
                <a14:useLocalDpi xmlns:a14="http://schemas.microsoft.com/office/drawing/2010/main" val="0"/>
              </a:ext>
            </a:extLst>
          </a:blip>
          <a:srcRect t="1" b="42255"/>
          <a:stretch/>
        </p:blipFill>
        <p:spPr>
          <a:xfrm>
            <a:off x="-1" y="0"/>
            <a:ext cx="12192001" cy="6858000"/>
          </a:xfrm>
          <a:prstGeom prst="rect">
            <a:avLst/>
          </a:prstGeom>
        </p:spPr>
      </p:pic>
      <p:grpSp>
        <p:nvGrpSpPr>
          <p:cNvPr id="6" name="Group 13">
            <a:extLst>
              <a:ext uri="{FF2B5EF4-FFF2-40B4-BE49-F238E27FC236}">
                <a16:creationId xmlns:a16="http://schemas.microsoft.com/office/drawing/2014/main" xmlns="" id="{6E0B5146-D5AF-9D00-3170-2A72209C9E77}"/>
              </a:ext>
            </a:extLst>
          </p:cNvPr>
          <p:cNvGrpSpPr/>
          <p:nvPr/>
        </p:nvGrpSpPr>
        <p:grpSpPr>
          <a:xfrm>
            <a:off x="235711" y="292164"/>
            <a:ext cx="5860288" cy="4243149"/>
            <a:chOff x="1575311" y="446027"/>
            <a:chExt cx="11171227" cy="4243149"/>
          </a:xfrm>
        </p:grpSpPr>
        <p:sp>
          <p:nvSpPr>
            <p:cNvPr id="7" name="TextBox 8">
              <a:extLst>
                <a:ext uri="{FF2B5EF4-FFF2-40B4-BE49-F238E27FC236}">
                  <a16:creationId xmlns:a16="http://schemas.microsoft.com/office/drawing/2014/main" xmlns="" id="{8320B0EF-EC3A-FCE4-9F11-2664387AA3BF}"/>
                </a:ext>
              </a:extLst>
            </p:cNvPr>
            <p:cNvSpPr txBox="1"/>
            <p:nvPr/>
          </p:nvSpPr>
          <p:spPr>
            <a:xfrm>
              <a:off x="1575311" y="446027"/>
              <a:ext cx="11171227" cy="4243149"/>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15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LUYỆN TẬP</a:t>
              </a:r>
            </a:p>
          </p:txBody>
        </p:sp>
        <p:sp>
          <p:nvSpPr>
            <p:cNvPr id="8" name="TextBox 12">
              <a:extLst>
                <a:ext uri="{FF2B5EF4-FFF2-40B4-BE49-F238E27FC236}">
                  <a16:creationId xmlns:a16="http://schemas.microsoft.com/office/drawing/2014/main" xmlns="" id="{7CDD9793-EE5D-A9F0-5BE7-3DAAAD9C4DB9}"/>
                </a:ext>
              </a:extLst>
            </p:cNvPr>
            <p:cNvSpPr txBox="1"/>
            <p:nvPr/>
          </p:nvSpPr>
          <p:spPr>
            <a:xfrm>
              <a:off x="1575311" y="446027"/>
              <a:ext cx="11171227" cy="4243149"/>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15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L</a:t>
              </a:r>
              <a:r>
                <a:rPr lang="sv-SE" sz="115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U</a:t>
              </a:r>
              <a:r>
                <a:rPr lang="sv-SE" sz="115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Y</a:t>
              </a:r>
              <a:r>
                <a:rPr lang="sv-SE" sz="11500" b="1">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Ệ</a:t>
              </a:r>
              <a:r>
                <a:rPr lang="sv-SE" sz="11500" b="1">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N </a:t>
              </a:r>
              <a:r>
                <a:rPr lang="sv-SE" sz="11500" b="1">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T</a:t>
              </a:r>
              <a:r>
                <a:rPr lang="sv-SE" sz="11500" b="1">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Ậ</a:t>
              </a:r>
              <a:r>
                <a:rPr lang="sv-SE" sz="11500" b="1">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P</a:t>
              </a:r>
              <a:endParaRPr lang="sv-SE" sz="115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224585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hực vật, phim hoạt hình, hình vẽ, bức vẽ&#10;&#10;Mô tả được tạo tự động">
            <a:extLst>
              <a:ext uri="{FF2B5EF4-FFF2-40B4-BE49-F238E27FC236}">
                <a16:creationId xmlns:a16="http://schemas.microsoft.com/office/drawing/2014/main" xmlns="" id="{C7CA3553-439A-FFF9-DF68-B0EF80EF94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547" r="3453" b="-1245"/>
          <a:stretch/>
        </p:blipFill>
        <p:spPr>
          <a:xfrm>
            <a:off x="0" y="-1"/>
            <a:ext cx="6096000" cy="6966857"/>
          </a:xfrm>
          <a:prstGeom prst="rect">
            <a:avLst/>
          </a:prstGeom>
        </p:spPr>
      </p:pic>
      <p:pic>
        <p:nvPicPr>
          <p:cNvPr id="9" name="Hình ảnh 8" descr="Ảnh có chứa tuyết, mùa đông, phim hoạt hình, minh họa&#10;&#10;Mô tả được tạo tự động">
            <a:extLst>
              <a:ext uri="{FF2B5EF4-FFF2-40B4-BE49-F238E27FC236}">
                <a16:creationId xmlns:a16="http://schemas.microsoft.com/office/drawing/2014/main" xmlns="" id="{CED01C21-0002-3C1C-86F8-128D9E9F1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08"/>
          <a:stretch/>
        </p:blipFill>
        <p:spPr>
          <a:xfrm>
            <a:off x="6096000" y="-1"/>
            <a:ext cx="6096000" cy="6858000"/>
          </a:xfrm>
          <a:prstGeom prst="rect">
            <a:avLst/>
          </a:prstGeom>
        </p:spPr>
      </p:pic>
      <p:pic>
        <p:nvPicPr>
          <p:cNvPr id="11" name="Hình ảnh 10" descr="Ảnh có chứa văn bản, phim hoạt hình, Tác phẩm nghệ thuật của trẻ con, minh họa&#10;&#10;Mô tả được tạo tự động">
            <a:extLst>
              <a:ext uri="{FF2B5EF4-FFF2-40B4-BE49-F238E27FC236}">
                <a16:creationId xmlns:a16="http://schemas.microsoft.com/office/drawing/2014/main" xmlns="" id="{665F8DD1-887C-5D34-6B64-F6460707FA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929" b="74465" l="13542" r="47607">
                        <a14:foregroundMark x1="30377" y1="16283" x2="30377" y2="16283"/>
                        <a14:foregroundMark x1="32883" y1="73657" x2="32883" y2="73657"/>
                        <a14:foregroundMark x1="20495" y1="73455" x2="20495" y2="73455"/>
                        <a14:foregroundMark x1="21988" y1="74505" x2="21988" y2="74505"/>
                        <a14:foregroundMark x1="32151" y1="74303" x2="32151" y2="74303"/>
                        <a14:foregroundMark x1="29505" y1="12929" x2="29505" y2="12929"/>
                      </a14:backgroundRemoval>
                    </a14:imgEffect>
                  </a14:imgLayer>
                </a14:imgProps>
              </a:ext>
              <a:ext uri="{28A0092B-C50C-407E-A947-70E740481C1C}">
                <a14:useLocalDpi xmlns:a14="http://schemas.microsoft.com/office/drawing/2010/main" val="0"/>
              </a:ext>
            </a:extLst>
          </a:blip>
          <a:srcRect l="9301" t="10794" r="48083" b="22539"/>
          <a:stretch/>
        </p:blipFill>
        <p:spPr>
          <a:xfrm>
            <a:off x="950685" y="2401335"/>
            <a:ext cx="4194629" cy="4572001"/>
          </a:xfrm>
          <a:prstGeom prst="rect">
            <a:avLst/>
          </a:prstGeom>
        </p:spPr>
      </p:pic>
      <p:pic>
        <p:nvPicPr>
          <p:cNvPr id="14" name="Hình ảnh 13" descr="Ảnh có chứa văn bản, phim hoạt hình, Tác phẩm nghệ thuật của trẻ con, minh họa&#10;&#10;Mô tả được tạo tự động">
            <a:extLst>
              <a:ext uri="{FF2B5EF4-FFF2-40B4-BE49-F238E27FC236}">
                <a16:creationId xmlns:a16="http://schemas.microsoft.com/office/drawing/2014/main" xmlns="" id="{9B912C1C-C918-CA80-E500-C4B3AC129E98}"/>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1798" b="73859" l="54026" r="86881">
                        <a14:foregroundMark x1="68863" y1="11838" x2="68863" y2="11838"/>
                        <a14:foregroundMark x1="74465" y1="72364" x2="74465" y2="72364"/>
                        <a14:foregroundMark x1="67399" y1="72364" x2="67399" y2="72364"/>
                        <a14:foregroundMark x1="67399" y1="72364" x2="64611" y2="73859"/>
                        <a14:foregroundMark x1="73142" y1="70263" x2="76239" y2="73455"/>
                      </a14:backgroundRemoval>
                    </a14:imgEffect>
                  </a14:imgLayer>
                </a14:imgProps>
              </a:ext>
              <a:ext uri="{28A0092B-C50C-407E-A947-70E740481C1C}">
                <a14:useLocalDpi xmlns:a14="http://schemas.microsoft.com/office/drawing/2010/main" val="0"/>
              </a:ext>
            </a:extLst>
          </a:blip>
          <a:srcRect l="50000" t="6772" r="9006" b="23069"/>
          <a:stretch/>
        </p:blipFill>
        <p:spPr>
          <a:xfrm>
            <a:off x="7195457" y="2265366"/>
            <a:ext cx="3897085" cy="4647062"/>
          </a:xfrm>
          <a:prstGeom prst="rect">
            <a:avLst/>
          </a:prstGeom>
        </p:spPr>
      </p:pic>
      <p:grpSp>
        <p:nvGrpSpPr>
          <p:cNvPr id="2" name="Nhóm 23">
            <a:extLst>
              <a:ext uri="{FF2B5EF4-FFF2-40B4-BE49-F238E27FC236}">
                <a16:creationId xmlns:a16="http://schemas.microsoft.com/office/drawing/2014/main" xmlns="" id="{4B499185-C92C-8A91-9054-CDE0E002912D}"/>
              </a:ext>
            </a:extLst>
          </p:cNvPr>
          <p:cNvGrpSpPr/>
          <p:nvPr/>
        </p:nvGrpSpPr>
        <p:grpSpPr>
          <a:xfrm>
            <a:off x="3575639" y="529056"/>
            <a:ext cx="4915305" cy="1096908"/>
            <a:chOff x="3701154" y="4570268"/>
            <a:chExt cx="4292113" cy="1398368"/>
          </a:xfrm>
        </p:grpSpPr>
        <p:sp>
          <p:nvSpPr>
            <p:cNvPr id="3" name="TextBox 67">
              <a:extLst>
                <a:ext uri="{FF2B5EF4-FFF2-40B4-BE49-F238E27FC236}">
                  <a16:creationId xmlns:a16="http://schemas.microsoft.com/office/drawing/2014/main" xmlns="" id="{3BCE5F63-F761-280F-35BB-F43781EF7C44}"/>
                </a:ext>
              </a:extLst>
            </p:cNvPr>
            <p:cNvSpPr txBox="1"/>
            <p:nvPr/>
          </p:nvSpPr>
          <p:spPr>
            <a:xfrm>
              <a:off x="3701154" y="4570268"/>
              <a:ext cx="4280542" cy="1381474"/>
            </a:xfrm>
            <a:prstGeom prst="rect">
              <a:avLst/>
            </a:prstGeom>
            <a:noFill/>
          </p:spPr>
          <p:txBody>
            <a:bodyPr wrap="square" rtlCol="0">
              <a:prstTxWarp prst="textArchUp">
                <a:avLst/>
              </a:prstTxWarp>
              <a:spAutoFit/>
            </a:bodyPr>
            <a:lstStyle/>
            <a:p>
              <a:pPr algn="ctr"/>
              <a:r>
                <a:rPr lang="en-US" sz="54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540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2:</a:t>
              </a:r>
              <a:endParaRPr lang="en-US" sz="54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4" name="TextBox 67">
              <a:extLst>
                <a:ext uri="{FF2B5EF4-FFF2-40B4-BE49-F238E27FC236}">
                  <a16:creationId xmlns:a16="http://schemas.microsoft.com/office/drawing/2014/main" xmlns="" id="{E59EDFCE-7ECE-9067-E369-D36EB0972703}"/>
                </a:ext>
              </a:extLst>
            </p:cNvPr>
            <p:cNvSpPr txBox="1"/>
            <p:nvPr/>
          </p:nvSpPr>
          <p:spPr>
            <a:xfrm>
              <a:off x="3712725" y="4587162"/>
              <a:ext cx="4280542" cy="1381474"/>
            </a:xfrm>
            <a:prstGeom prst="rect">
              <a:avLst/>
            </a:prstGeom>
            <a:noFill/>
          </p:spPr>
          <p:txBody>
            <a:bodyPr wrap="square" rtlCol="0">
              <a:prstTxWarp prst="textArchUp">
                <a:avLst/>
              </a:prstTxWarp>
              <a:spAutoFit/>
            </a:bodyPr>
            <a:lstStyle/>
            <a:p>
              <a:pPr algn="ctr"/>
              <a:r>
                <a:rPr lang="en-US" sz="5400"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540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2:</a:t>
              </a:r>
              <a:endParaRPr lang="en-US" sz="5400"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5" name="Hộp Văn bản 14">
            <a:extLst>
              <a:ext uri="{FF2B5EF4-FFF2-40B4-BE49-F238E27FC236}">
                <a16:creationId xmlns:a16="http://schemas.microsoft.com/office/drawing/2014/main" xmlns="" id="{47BFF357-8E4A-34EF-61E6-B5DC751CB11C}"/>
              </a:ext>
            </a:extLst>
          </p:cNvPr>
          <p:cNvSpPr txBox="1"/>
          <p:nvPr/>
        </p:nvSpPr>
        <p:spPr>
          <a:xfrm>
            <a:off x="578518" y="1070884"/>
            <a:ext cx="11034963" cy="1446550"/>
          </a:xfrm>
          <a:prstGeom prst="rect">
            <a:avLst/>
          </a:prstGeom>
          <a:noFill/>
        </p:spPr>
        <p:txBody>
          <a:bodyPr wrap="square">
            <a:spAutoFit/>
          </a:bodyPr>
          <a:lstStyle/>
          <a:p>
            <a:pPr algn="ctr"/>
            <a:r>
              <a:rPr lang="en-US" sz="8800">
                <a:ln w="190500">
                  <a:solidFill>
                    <a:schemeClr val="bg1"/>
                  </a:solidFill>
                </a:ln>
                <a:solidFill>
                  <a:schemeClr val="bg1"/>
                </a:solidFill>
                <a:latin typeface="iCiel Pony" panose="02000000000000000000" pitchFamily="2" charset="0"/>
              </a:rPr>
              <a:t>CÙNG THẢO LUẬN</a:t>
            </a:r>
          </a:p>
        </p:txBody>
      </p:sp>
      <p:sp>
        <p:nvSpPr>
          <p:cNvPr id="13" name="Hộp Văn bản 14">
            <a:extLst>
              <a:ext uri="{FF2B5EF4-FFF2-40B4-BE49-F238E27FC236}">
                <a16:creationId xmlns:a16="http://schemas.microsoft.com/office/drawing/2014/main" xmlns="" id="{F684E879-98B3-041E-FBF5-1DDCDB5CA931}"/>
              </a:ext>
            </a:extLst>
          </p:cNvPr>
          <p:cNvSpPr txBox="1"/>
          <p:nvPr/>
        </p:nvSpPr>
        <p:spPr>
          <a:xfrm>
            <a:off x="578517" y="1069642"/>
            <a:ext cx="11034963" cy="1446550"/>
          </a:xfrm>
          <a:prstGeom prst="rect">
            <a:avLst/>
          </a:prstGeom>
          <a:noFill/>
        </p:spPr>
        <p:txBody>
          <a:bodyPr wrap="square">
            <a:spAutoFit/>
          </a:bodyPr>
          <a:lstStyle/>
          <a:p>
            <a:pPr algn="ctr"/>
            <a:r>
              <a:rPr lang="en-US" sz="8800">
                <a:ln w="28575">
                  <a:solidFill>
                    <a:srgbClr val="0070C0"/>
                  </a:solidFill>
                </a:ln>
                <a:solidFill>
                  <a:srgbClr val="FFFF8F"/>
                </a:solidFill>
                <a:latin typeface="iCiel Pony" panose="02000000000000000000" pitchFamily="2" charset="0"/>
              </a:rPr>
              <a:t>C</a:t>
            </a:r>
            <a:r>
              <a:rPr lang="en-US" sz="8800">
                <a:ln w="28575">
                  <a:solidFill>
                    <a:srgbClr val="0070C0"/>
                  </a:solidFill>
                </a:ln>
                <a:solidFill>
                  <a:srgbClr val="E8C2D2"/>
                </a:solidFill>
                <a:latin typeface="iCiel Pony" panose="02000000000000000000" pitchFamily="2" charset="0"/>
              </a:rPr>
              <a:t>Ù</a:t>
            </a:r>
            <a:r>
              <a:rPr lang="en-US" sz="8800">
                <a:ln w="28575">
                  <a:solidFill>
                    <a:srgbClr val="0070C0"/>
                  </a:solidFill>
                </a:ln>
                <a:solidFill>
                  <a:schemeClr val="accent1">
                    <a:lumMod val="20000"/>
                    <a:lumOff val="80000"/>
                  </a:schemeClr>
                </a:solidFill>
                <a:latin typeface="iCiel Pony" panose="02000000000000000000" pitchFamily="2" charset="0"/>
              </a:rPr>
              <a:t>N</a:t>
            </a:r>
            <a:r>
              <a:rPr lang="en-US" sz="8800">
                <a:ln w="28575">
                  <a:solidFill>
                    <a:srgbClr val="0070C0"/>
                  </a:solidFill>
                </a:ln>
                <a:solidFill>
                  <a:srgbClr val="F5B677"/>
                </a:solidFill>
                <a:latin typeface="iCiel Pony" panose="02000000000000000000" pitchFamily="2" charset="0"/>
              </a:rPr>
              <a:t>G </a:t>
            </a:r>
            <a:r>
              <a:rPr lang="en-US" sz="8800">
                <a:ln w="28575">
                  <a:solidFill>
                    <a:srgbClr val="0070C0"/>
                  </a:solidFill>
                </a:ln>
                <a:solidFill>
                  <a:srgbClr val="78F4A1"/>
                </a:solidFill>
                <a:latin typeface="iCiel Pony" panose="02000000000000000000" pitchFamily="2" charset="0"/>
              </a:rPr>
              <a:t>T</a:t>
            </a:r>
            <a:r>
              <a:rPr lang="en-US" sz="8800">
                <a:ln w="28575">
                  <a:solidFill>
                    <a:srgbClr val="0070C0"/>
                  </a:solidFill>
                </a:ln>
                <a:solidFill>
                  <a:schemeClr val="accent4">
                    <a:lumMod val="40000"/>
                    <a:lumOff val="60000"/>
                  </a:schemeClr>
                </a:solidFill>
                <a:latin typeface="iCiel Pony" panose="02000000000000000000" pitchFamily="2" charset="0"/>
              </a:rPr>
              <a:t>H</a:t>
            </a:r>
            <a:r>
              <a:rPr lang="en-US" sz="8800">
                <a:ln w="28575">
                  <a:solidFill>
                    <a:srgbClr val="0070C0"/>
                  </a:solidFill>
                </a:ln>
                <a:solidFill>
                  <a:srgbClr val="F7A7CB"/>
                </a:solidFill>
                <a:latin typeface="iCiel Pony" panose="02000000000000000000" pitchFamily="2" charset="0"/>
              </a:rPr>
              <a:t>Ả</a:t>
            </a:r>
            <a:r>
              <a:rPr lang="en-US" sz="8800">
                <a:ln w="28575">
                  <a:solidFill>
                    <a:srgbClr val="0070C0"/>
                  </a:solidFill>
                </a:ln>
                <a:solidFill>
                  <a:schemeClr val="accent1">
                    <a:lumMod val="20000"/>
                    <a:lumOff val="80000"/>
                  </a:schemeClr>
                </a:solidFill>
                <a:latin typeface="iCiel Pony" panose="02000000000000000000" pitchFamily="2" charset="0"/>
              </a:rPr>
              <a:t>O </a:t>
            </a:r>
            <a:r>
              <a:rPr lang="en-US" sz="8800">
                <a:ln w="28575">
                  <a:solidFill>
                    <a:srgbClr val="0070C0"/>
                  </a:solidFill>
                </a:ln>
                <a:solidFill>
                  <a:srgbClr val="78F4A1"/>
                </a:solidFill>
                <a:latin typeface="iCiel Pony" panose="02000000000000000000" pitchFamily="2" charset="0"/>
              </a:rPr>
              <a:t>L</a:t>
            </a:r>
            <a:r>
              <a:rPr lang="en-US" sz="8800">
                <a:ln w="28575">
                  <a:solidFill>
                    <a:srgbClr val="0070C0"/>
                  </a:solidFill>
                </a:ln>
                <a:solidFill>
                  <a:srgbClr val="EEF4B2"/>
                </a:solidFill>
                <a:latin typeface="iCiel Pony" panose="02000000000000000000" pitchFamily="2" charset="0"/>
              </a:rPr>
              <a:t>U</a:t>
            </a:r>
            <a:r>
              <a:rPr lang="en-US" sz="8800">
                <a:ln w="28575">
                  <a:solidFill>
                    <a:srgbClr val="0070C0"/>
                  </a:solidFill>
                </a:ln>
                <a:solidFill>
                  <a:srgbClr val="FF85FF"/>
                </a:solidFill>
                <a:latin typeface="iCiel Pony" panose="02000000000000000000" pitchFamily="2" charset="0"/>
              </a:rPr>
              <a:t>Ậ</a:t>
            </a:r>
            <a:r>
              <a:rPr lang="en-US" sz="8800">
                <a:ln w="28575">
                  <a:solidFill>
                    <a:srgbClr val="0070C0"/>
                  </a:solidFill>
                </a:ln>
                <a:solidFill>
                  <a:srgbClr val="7EC2FA"/>
                </a:solidFill>
                <a:latin typeface="iCiel Pony" panose="02000000000000000000" pitchFamily="2" charset="0"/>
              </a:rPr>
              <a:t>N</a:t>
            </a:r>
            <a:endParaRPr lang="en-US" sz="8800">
              <a:ln w="28575">
                <a:solidFill>
                  <a:srgbClr val="0070C0"/>
                </a:solidFill>
              </a:ln>
              <a:solidFill>
                <a:srgbClr val="77F5C2"/>
              </a:solidFill>
              <a:latin typeface="iCiel Pony" panose="02000000000000000000" pitchFamily="2" charset="0"/>
            </a:endParaRPr>
          </a:p>
        </p:txBody>
      </p:sp>
    </p:spTree>
    <p:extLst>
      <p:ext uri="{BB962C8B-B14F-4D97-AF65-F5344CB8AC3E}">
        <p14:creationId xmlns:p14="http://schemas.microsoft.com/office/powerpoint/2010/main" val="37462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34" presetClass="emph" presetSubtype="0" fill="hold" grpId="1" nodeType="withEffect">
                                  <p:stCondLst>
                                    <p:cond delay="0"/>
                                  </p:stCondLst>
                                  <p:iterate type="lt">
                                    <p:tmPct val="10000"/>
                                  </p:iterate>
                                  <p:childTnLst>
                                    <p:animMotion origin="layout" path="M 0 -4.07407E-6 L 0 -0.07222 " pathEditMode="relative" rAng="0" ptsTypes="AA">
                                      <p:cBhvr>
                                        <p:cTn id="29" dur="250" accel="50000" decel="50000" autoRev="1" fill="hold">
                                          <p:stCondLst>
                                            <p:cond delay="0"/>
                                          </p:stCondLst>
                                        </p:cTn>
                                        <p:tgtEl>
                                          <p:spTgt spid="5"/>
                                        </p:tgtEl>
                                        <p:attrNameLst>
                                          <p:attrName>ppt_x</p:attrName>
                                          <p:attrName>ppt_y</p:attrName>
                                        </p:attrNameLst>
                                      </p:cBhvr>
                                      <p:rCtr x="0" y="-3611"/>
                                    </p:animMotion>
                                    <p:animRot by="1500000">
                                      <p:cBhvr>
                                        <p:cTn id="30" dur="125" fill="hold">
                                          <p:stCondLst>
                                            <p:cond delay="0"/>
                                          </p:stCondLst>
                                        </p:cTn>
                                        <p:tgtEl>
                                          <p:spTgt spid="5"/>
                                        </p:tgtEl>
                                        <p:attrNameLst>
                                          <p:attrName>r</p:attrName>
                                        </p:attrNameLst>
                                      </p:cBhvr>
                                    </p:animRot>
                                    <p:animRot by="-1500000">
                                      <p:cBhvr>
                                        <p:cTn id="31" dur="125" fill="hold">
                                          <p:stCondLst>
                                            <p:cond delay="125"/>
                                          </p:stCondLst>
                                        </p:cTn>
                                        <p:tgtEl>
                                          <p:spTgt spid="5"/>
                                        </p:tgtEl>
                                        <p:attrNameLst>
                                          <p:attrName>r</p:attrName>
                                        </p:attrNameLst>
                                      </p:cBhvr>
                                    </p:animRot>
                                    <p:animRot by="-1500000">
                                      <p:cBhvr>
                                        <p:cTn id="32" dur="125" fill="hold">
                                          <p:stCondLst>
                                            <p:cond delay="250"/>
                                          </p:stCondLst>
                                        </p:cTn>
                                        <p:tgtEl>
                                          <p:spTgt spid="5"/>
                                        </p:tgtEl>
                                        <p:attrNameLst>
                                          <p:attrName>r</p:attrName>
                                        </p:attrNameLst>
                                      </p:cBhvr>
                                    </p:animRot>
                                    <p:animRot by="1500000">
                                      <p:cBhvr>
                                        <p:cTn id="33" dur="125" fill="hold">
                                          <p:stCondLst>
                                            <p:cond delay="375"/>
                                          </p:stCondLst>
                                        </p:cTn>
                                        <p:tgtEl>
                                          <p:spTgt spid="5"/>
                                        </p:tgtEl>
                                        <p:attrNameLst>
                                          <p:attrName>r</p:attrName>
                                        </p:attrNameLst>
                                      </p:cBhvr>
                                    </p:animRot>
                                  </p:childTnLst>
                                </p:cTn>
                              </p:par>
                              <p:par>
                                <p:cTn id="34" presetID="2" presetClass="entr" presetSubtype="4" fill="hold" grpId="0" nodeType="withEffect">
                                  <p:stCondLst>
                                    <p:cond delay="0"/>
                                  </p:stCondLst>
                                  <p:iterate type="lt">
                                    <p:tmPct val="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34" presetClass="emph" presetSubtype="0" fill="hold" grpId="1" nodeType="withEffect">
                                  <p:stCondLst>
                                    <p:cond delay="0"/>
                                  </p:stCondLst>
                                  <p:iterate type="lt">
                                    <p:tmPct val="10000"/>
                                  </p:iterate>
                                  <p:childTnLst>
                                    <p:animMotion origin="layout" path="M 0 -2.59259E-6 L 0 -0.07222 " pathEditMode="relative" rAng="0" ptsTypes="AA">
                                      <p:cBhvr>
                                        <p:cTn id="39" dur="250" accel="50000" decel="50000" autoRev="1" fill="hold">
                                          <p:stCondLst>
                                            <p:cond delay="0"/>
                                          </p:stCondLst>
                                        </p:cTn>
                                        <p:tgtEl>
                                          <p:spTgt spid="13"/>
                                        </p:tgtEl>
                                        <p:attrNameLst>
                                          <p:attrName>ppt_x</p:attrName>
                                          <p:attrName>ppt_y</p:attrName>
                                        </p:attrNameLst>
                                      </p:cBhvr>
                                      <p:rCtr x="0" y="-3611"/>
                                    </p:animMotion>
                                    <p:animRot by="1500000">
                                      <p:cBhvr>
                                        <p:cTn id="40" dur="125" fill="hold">
                                          <p:stCondLst>
                                            <p:cond delay="0"/>
                                          </p:stCondLst>
                                        </p:cTn>
                                        <p:tgtEl>
                                          <p:spTgt spid="13"/>
                                        </p:tgtEl>
                                        <p:attrNameLst>
                                          <p:attrName>r</p:attrName>
                                        </p:attrNameLst>
                                      </p:cBhvr>
                                    </p:animRot>
                                    <p:animRot by="-1500000">
                                      <p:cBhvr>
                                        <p:cTn id="41" dur="125" fill="hold">
                                          <p:stCondLst>
                                            <p:cond delay="125"/>
                                          </p:stCondLst>
                                        </p:cTn>
                                        <p:tgtEl>
                                          <p:spTgt spid="13"/>
                                        </p:tgtEl>
                                        <p:attrNameLst>
                                          <p:attrName>r</p:attrName>
                                        </p:attrNameLst>
                                      </p:cBhvr>
                                    </p:animRot>
                                    <p:animRot by="-1500000">
                                      <p:cBhvr>
                                        <p:cTn id="42" dur="125" fill="hold">
                                          <p:stCondLst>
                                            <p:cond delay="250"/>
                                          </p:stCondLst>
                                        </p:cTn>
                                        <p:tgtEl>
                                          <p:spTgt spid="13"/>
                                        </p:tgtEl>
                                        <p:attrNameLst>
                                          <p:attrName>r</p:attrName>
                                        </p:attrNameLst>
                                      </p:cBhvr>
                                    </p:animRot>
                                    <p:animRot by="1500000">
                                      <p:cBhvr>
                                        <p:cTn id="43"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85933" y="580291"/>
            <a:ext cx="10620134" cy="5697417"/>
          </a:xfrm>
          <a:prstGeom prst="roundRect">
            <a:avLst/>
          </a:prstGeom>
          <a:solidFill>
            <a:schemeClr val="bg1">
              <a:alpha val="78000"/>
            </a:schemeClr>
          </a:solidFill>
          <a:ln w="38100">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Bảng 9">
            <a:extLst>
              <a:ext uri="{FF2B5EF4-FFF2-40B4-BE49-F238E27FC236}">
                <a16:creationId xmlns:a16="http://schemas.microsoft.com/office/drawing/2014/main" xmlns="" id="{145FA762-1D44-3524-E67C-8363C04A5C03}"/>
              </a:ext>
            </a:extLst>
          </p:cNvPr>
          <p:cNvGraphicFramePr>
            <a:graphicFrameLocks noGrp="1"/>
          </p:cNvGraphicFramePr>
          <p:nvPr>
            <p:extLst>
              <p:ext uri="{D42A27DB-BD31-4B8C-83A1-F6EECF244321}">
                <p14:modId xmlns:p14="http://schemas.microsoft.com/office/powerpoint/2010/main" val="2971893934"/>
              </p:ext>
            </p:extLst>
          </p:nvPr>
        </p:nvGraphicFramePr>
        <p:xfrm>
          <a:off x="1433442" y="1517640"/>
          <a:ext cx="9489839" cy="1280160"/>
        </p:xfrm>
        <a:graphic>
          <a:graphicData uri="http://schemas.openxmlformats.org/drawingml/2006/table">
            <a:tbl>
              <a:tblPr firstRow="1" bandRow="1">
                <a:tableStyleId>{5C22544A-7EE6-4342-B048-85BDC9FD1C3A}</a:tableStyleId>
              </a:tblPr>
              <a:tblGrid>
                <a:gridCol w="2224127">
                  <a:extLst>
                    <a:ext uri="{9D8B030D-6E8A-4147-A177-3AD203B41FA5}">
                      <a16:colId xmlns:a16="http://schemas.microsoft.com/office/drawing/2014/main" xmlns="" val="3829578018"/>
                    </a:ext>
                  </a:extLst>
                </a:gridCol>
                <a:gridCol w="1893225">
                  <a:extLst>
                    <a:ext uri="{9D8B030D-6E8A-4147-A177-3AD203B41FA5}">
                      <a16:colId xmlns:a16="http://schemas.microsoft.com/office/drawing/2014/main" xmlns="" val="12039718"/>
                    </a:ext>
                  </a:extLst>
                </a:gridCol>
                <a:gridCol w="1918952">
                  <a:extLst>
                    <a:ext uri="{9D8B030D-6E8A-4147-A177-3AD203B41FA5}">
                      <a16:colId xmlns:a16="http://schemas.microsoft.com/office/drawing/2014/main" xmlns="" val="2373397637"/>
                    </a:ext>
                  </a:extLst>
                </a:gridCol>
                <a:gridCol w="1700012">
                  <a:extLst>
                    <a:ext uri="{9D8B030D-6E8A-4147-A177-3AD203B41FA5}">
                      <a16:colId xmlns:a16="http://schemas.microsoft.com/office/drawing/2014/main" xmlns="" val="288874631"/>
                    </a:ext>
                  </a:extLst>
                </a:gridCol>
                <a:gridCol w="1753523">
                  <a:extLst>
                    <a:ext uri="{9D8B030D-6E8A-4147-A177-3AD203B41FA5}">
                      <a16:colId xmlns:a16="http://schemas.microsoft.com/office/drawing/2014/main" xmlns="" val="3439044102"/>
                    </a:ext>
                  </a:extLst>
                </a:gridCol>
              </a:tblGrid>
              <a:tr h="370840">
                <a:tc>
                  <a:txBody>
                    <a:bodyPr/>
                    <a:lstStyle/>
                    <a:p>
                      <a:pPr algn="ctr"/>
                      <a:r>
                        <a:rPr lang="en-US" sz="2400" b="0" dirty="0" err="1">
                          <a:solidFill>
                            <a:schemeClr val="tx1"/>
                          </a:solidFill>
                          <a:latin typeface="UTM Duepuntozero" panose="02040603050506020204" pitchFamily="18" charset="0"/>
                        </a:rPr>
                        <a:t>Thành</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phố</a:t>
                      </a:r>
                      <a:r>
                        <a:rPr lang="en-US" sz="2400" b="0" dirty="0">
                          <a:solidFill>
                            <a:schemeClr val="tx1"/>
                          </a:solidFill>
                          <a:latin typeface="UTM Duepuntozero" panose="02040603050506020204" pitchFamily="18" charset="0"/>
                        </a:rPr>
                        <a:t> </a:t>
                      </a:r>
                    </a:p>
                    <a:p>
                      <a:pPr algn="ctr"/>
                      <a:r>
                        <a:rPr lang="en-US" sz="2400" b="0" dirty="0" err="1">
                          <a:solidFill>
                            <a:schemeClr val="tx1"/>
                          </a:solidFill>
                          <a:latin typeface="UTM Duepuntozero" panose="02040603050506020204" pitchFamily="18" charset="0"/>
                        </a:rPr>
                        <a:t>Hồ</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Chí</a:t>
                      </a:r>
                      <a:r>
                        <a:rPr lang="en-US" sz="2400" b="0" dirty="0">
                          <a:solidFill>
                            <a:schemeClr val="tx1"/>
                          </a:solidFill>
                          <a:latin typeface="UTM Duepuntozero" panose="02040603050506020204" pitchFamily="18" charset="0"/>
                        </a:rPr>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dirty="0" err="1">
                          <a:solidFill>
                            <a:schemeClr val="tx1"/>
                          </a:solidFill>
                          <a:latin typeface="UTM Duepuntozero" panose="02040603050506020204" pitchFamily="18" charset="0"/>
                        </a:rPr>
                        <a:t>Lâm</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Đồng</a:t>
                      </a:r>
                      <a:endParaRPr lang="en-US" sz="2400" b="0" dirty="0">
                        <a:solidFill>
                          <a:schemeClr val="tx1"/>
                        </a:solidFill>
                        <a:latin typeface="UTM Duepuntozer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dirty="0" err="1">
                          <a:solidFill>
                            <a:schemeClr val="tx1"/>
                          </a:solidFill>
                          <a:latin typeface="UTM Duepuntozero" panose="02040603050506020204" pitchFamily="18" charset="0"/>
                        </a:rPr>
                        <a:t>Khánh</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Hòa</a:t>
                      </a:r>
                      <a:endParaRPr lang="en-US" sz="2400" b="0" dirty="0">
                        <a:solidFill>
                          <a:schemeClr val="tx1"/>
                        </a:solidFill>
                        <a:latin typeface="UTM Duepuntozer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a:solidFill>
                            <a:schemeClr val="tx1"/>
                          </a:solidFill>
                          <a:latin typeface="UTM Duepuntozero" panose="02040603050506020204" pitchFamily="18" charset="0"/>
                        </a:rPr>
                        <a:t>Bến 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vi-VN" sz="2400" b="0">
                          <a:solidFill>
                            <a:schemeClr val="tx1"/>
                          </a:solidFill>
                          <a:latin typeface="UTM Duepuntozero" panose="02040603050506020204" pitchFamily="18" charset="0"/>
                          <a:cs typeface="Calibri" panose="020F0502020204030204" pitchFamily="34" charset="0"/>
                        </a:rPr>
                        <a:t>Cần Thơ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752299822"/>
                  </a:ext>
                </a:extLst>
              </a:tr>
              <a:tr h="370840">
                <a:tc>
                  <a:txBody>
                    <a:bodyPr/>
                    <a:lstStyle/>
                    <a:p>
                      <a:pPr algn="ctr"/>
                      <a:r>
                        <a:rPr lang="en-US" sz="2400">
                          <a:latin typeface="UTM Duepuntozero" panose="02040603050506020204" pitchFamily="18" charset="0"/>
                        </a:rPr>
                        <a:t>28°C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19°C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31°C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25°C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latin typeface="UTM Duepuntozero" panose="02040603050506020204" pitchFamily="18" charset="0"/>
                        </a:rPr>
                        <a:t>27°C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709142719"/>
                  </a:ext>
                </a:extLst>
              </a:tr>
            </a:tbl>
          </a:graphicData>
        </a:graphic>
      </p:graphicFrame>
      <p:sp>
        <p:nvSpPr>
          <p:cNvPr id="12" name="Hộp Văn bản 11">
            <a:extLst>
              <a:ext uri="{FF2B5EF4-FFF2-40B4-BE49-F238E27FC236}">
                <a16:creationId xmlns:a16="http://schemas.microsoft.com/office/drawing/2014/main" xmlns="" id="{D0CBBFE7-4ABF-087D-96ED-F43819FB7E58}"/>
              </a:ext>
            </a:extLst>
          </p:cNvPr>
          <p:cNvSpPr txBox="1"/>
          <p:nvPr/>
        </p:nvSpPr>
        <p:spPr>
          <a:xfrm>
            <a:off x="1522241" y="2981384"/>
            <a:ext cx="9147517" cy="461665"/>
          </a:xfrm>
          <a:prstGeom prst="rect">
            <a:avLst/>
          </a:prstGeom>
          <a:noFill/>
        </p:spPr>
        <p:txBody>
          <a:bodyPr wrap="square">
            <a:spAutoFit/>
          </a:bodyPr>
          <a:lstStyle/>
          <a:p>
            <a:pPr algn="ctr"/>
            <a:r>
              <a:rPr lang="en-US" sz="2400" i="1" dirty="0" err="1">
                <a:latin typeface="Calibri" panose="020F0502020204030204" pitchFamily="34" charset="0"/>
                <a:cs typeface="Calibri" panose="020F0502020204030204" pitchFamily="34" charset="0"/>
              </a:rPr>
              <a:t>Bảng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thống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kê</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nhiệt</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độ</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của</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các</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tỉnh</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thành</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phố</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trong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ngày</a:t>
            </a:r>
            <a:r>
              <a:rPr lang="en-US" sz="2400" i="1" dirty="0">
                <a:latin typeface="Calibri" panose="020F0502020204030204" pitchFamily="34" charset="0"/>
                <a:cs typeface="Calibri" panose="020F0502020204030204" pitchFamily="34" charset="0"/>
              </a:rPr>
              <a:t> 31/7/2023</a:t>
            </a:r>
          </a:p>
        </p:txBody>
      </p:sp>
      <p:sp>
        <p:nvSpPr>
          <p:cNvPr id="15" name="Hộp Văn bản 14">
            <a:extLst>
              <a:ext uri="{FF2B5EF4-FFF2-40B4-BE49-F238E27FC236}">
                <a16:creationId xmlns:a16="http://schemas.microsoft.com/office/drawing/2014/main" xmlns="" id="{8B532D3C-B30D-12ED-4D72-BE49306F64DF}"/>
              </a:ext>
            </a:extLst>
          </p:cNvPr>
          <p:cNvSpPr txBox="1"/>
          <p:nvPr/>
        </p:nvSpPr>
        <p:spPr>
          <a:xfrm>
            <a:off x="1964708" y="3954841"/>
            <a:ext cx="9325115" cy="1077218"/>
          </a:xfrm>
          <a:prstGeom prst="rect">
            <a:avLst/>
          </a:prstGeom>
          <a:noFill/>
        </p:spPr>
        <p:txBody>
          <a:bodyPr wrap="square">
            <a:spAutoFit/>
          </a:bodyPr>
          <a:lstStyle/>
          <a:p>
            <a:r>
              <a:rPr lang="en-US" sz="3200" b="1" dirty="0" err="1">
                <a:latin typeface="Calibri" panose="020F0502020204030204" pitchFamily="34" charset="0"/>
                <a:cs typeface="Calibri" panose="020F0502020204030204" pitchFamily="34" charset="0"/>
              </a:rPr>
              <a:t>Tỉnh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nóng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nhất</a:t>
            </a:r>
            <a:r>
              <a:rPr lang="en-US" sz="3200" b="1" dirty="0">
                <a:latin typeface="Calibri" panose="020F0502020204030204" pitchFamily="34" charset="0"/>
                <a:cs typeface="Calibri" panose="020F0502020204030204" pitchFamily="34" charset="0"/>
              </a:rPr>
              <a:t> ? </a:t>
            </a:r>
            <a:r>
              <a:rPr lang="en-US" sz="3200" b="1" dirty="0" err="1">
                <a:latin typeface="Calibri" panose="020F0502020204030204" pitchFamily="34" charset="0"/>
                <a:cs typeface="Calibri" panose="020F0502020204030204" pitchFamily="34" charset="0"/>
              </a:rPr>
              <a:t>Nhiệt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độ</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là</a:t>
            </a:r>
            <a:r>
              <a:rPr lang="en-US" sz="3200" b="1" dirty="0">
                <a:latin typeface="Calibri" panose="020F0502020204030204" pitchFamily="34" charset="0"/>
                <a:cs typeface="Calibri" panose="020F0502020204030204" pitchFamily="34" charset="0"/>
              </a:rPr>
              <a:t> bao </a:t>
            </a:r>
            <a:r>
              <a:rPr lang="en-US" sz="3200" b="1" dirty="0" err="1">
                <a:latin typeface="Calibri" panose="020F0502020204030204" pitchFamily="34" charset="0"/>
                <a:cs typeface="Calibri" panose="020F0502020204030204" pitchFamily="34" charset="0"/>
              </a:rPr>
              <a:t>nhiêu</a:t>
            </a:r>
            <a:r>
              <a:rPr lang="en-US" sz="3200" b="1" dirty="0">
                <a:latin typeface="Calibri" panose="020F0502020204030204" pitchFamily="34" charset="0"/>
                <a:cs typeface="Calibri" panose="020F0502020204030204" pitchFamily="34" charset="0"/>
              </a:rPr>
              <a:t>?  </a:t>
            </a:r>
          </a:p>
        </p:txBody>
      </p:sp>
      <p:pic>
        <p:nvPicPr>
          <p:cNvPr id="16" name="Picture 14">
            <a:extLst>
              <a:ext uri="{FF2B5EF4-FFF2-40B4-BE49-F238E27FC236}">
                <a16:creationId xmlns:a16="http://schemas.microsoft.com/office/drawing/2014/main" xmlns="" id="{8DAEE177-5816-8988-98F5-8BA22DFB5FE3}"/>
              </a:ext>
            </a:extLst>
          </p:cNvPr>
          <p:cNvPicPr>
            <a:picLocks noChangeAspect="1"/>
          </p:cNvPicPr>
          <p:nvPr/>
        </p:nvPicPr>
        <p:blipFill>
          <a:blip r:embed="rId2"/>
          <a:stretch>
            <a:fillRect/>
          </a:stretch>
        </p:blipFill>
        <p:spPr>
          <a:xfrm>
            <a:off x="996274" y="3920823"/>
            <a:ext cx="958743" cy="704210"/>
          </a:xfrm>
          <a:prstGeom prst="rect">
            <a:avLst/>
          </a:prstGeom>
        </p:spPr>
      </p:pic>
      <p:sp>
        <p:nvSpPr>
          <p:cNvPr id="18" name="TextBox 9">
            <a:extLst>
              <a:ext uri="{FF2B5EF4-FFF2-40B4-BE49-F238E27FC236}">
                <a16:creationId xmlns:a16="http://schemas.microsoft.com/office/drawing/2014/main" xmlns="" id="{DAE221BB-80DD-768E-5938-4C00C641DBC2}"/>
              </a:ext>
            </a:extLst>
          </p:cNvPr>
          <p:cNvSpPr txBox="1"/>
          <p:nvPr/>
        </p:nvSpPr>
        <p:spPr>
          <a:xfrm>
            <a:off x="785933" y="594184"/>
            <a:ext cx="10620134" cy="769441"/>
          </a:xfrm>
          <a:prstGeom prst="rect">
            <a:avLst/>
          </a:prstGeom>
          <a:noFill/>
        </p:spPr>
        <p:txBody>
          <a:bodyPr wrap="square">
            <a:spAutoFit/>
          </a:bodyPr>
          <a:lstStyle/>
          <a:p>
            <a:pPr lvl="0" algn="ctr">
              <a:defRPr/>
            </a:pPr>
            <a:r>
              <a:rPr lang="en-US" sz="4400" dirty="0">
                <a:solidFill>
                  <a:srgbClr val="FF6600"/>
                </a:solidFill>
                <a:latin typeface="LNTH-LuoLuoNotangYuanTi 1" pitchFamily="2" charset="-128"/>
                <a:ea typeface="LNTH-LuoLuoNotangYuanTi 1" pitchFamily="2" charset="-128"/>
                <a:cs typeface="LNTH-LuoLuoNotangYuanTi 1" pitchFamily="2" charset="-128"/>
              </a:rPr>
              <a:t>QUAN SÁT VÀ TRẢ LỜI CÂU HỎI</a:t>
            </a:r>
          </a:p>
        </p:txBody>
      </p:sp>
      <p:sp>
        <p:nvSpPr>
          <p:cNvPr id="21" name="Hộp Văn bản 20">
            <a:extLst>
              <a:ext uri="{FF2B5EF4-FFF2-40B4-BE49-F238E27FC236}">
                <a16:creationId xmlns:a16="http://schemas.microsoft.com/office/drawing/2014/main" xmlns="" id="{290ED42F-593D-6713-E78D-8186F9A5866C}"/>
              </a:ext>
            </a:extLst>
          </p:cNvPr>
          <p:cNvSpPr txBox="1"/>
          <p:nvPr/>
        </p:nvSpPr>
        <p:spPr>
          <a:xfrm>
            <a:off x="1955018" y="4978425"/>
            <a:ext cx="8968262" cy="1077218"/>
          </a:xfrm>
          <a:prstGeom prst="rect">
            <a:avLst/>
          </a:prstGeom>
          <a:noFill/>
        </p:spPr>
        <p:txBody>
          <a:bodyPr wrap="square">
            <a:spAutoFit/>
          </a:bodyPr>
          <a:lstStyle/>
          <a:p>
            <a:r>
              <a:rPr lang="en-US" sz="3200">
                <a:latin typeface="Calibri" panose="020F0502020204030204" pitchFamily="34" charset="0"/>
                <a:cs typeface="Calibri" panose="020F0502020204030204" pitchFamily="34" charset="0"/>
              </a:rPr>
              <a:t>Tỉnh </a:t>
            </a:r>
            <a:r>
              <a:rPr lang="en-US" sz="3200" b="1">
                <a:solidFill>
                  <a:srgbClr val="FF0000"/>
                </a:solidFill>
                <a:latin typeface="Calibri" panose="020F0502020204030204" pitchFamily="34" charset="0"/>
                <a:cs typeface="Calibri" panose="020F0502020204030204" pitchFamily="34" charset="0"/>
              </a:rPr>
              <a:t>Khánh Hòa </a:t>
            </a:r>
            <a:r>
              <a:rPr lang="en-US" sz="3200">
                <a:latin typeface="Calibri" panose="020F0502020204030204" pitchFamily="34" charset="0"/>
                <a:cs typeface="Calibri" panose="020F0502020204030204" pitchFamily="34" charset="0"/>
              </a:rPr>
              <a:t>có thời tiết lạnh nhất với nhiệt độ là </a:t>
            </a:r>
            <a:r>
              <a:rPr lang="en-US" sz="3200" b="1">
                <a:solidFill>
                  <a:srgbClr val="FF0000"/>
                </a:solidFill>
                <a:latin typeface="Calibri" panose="020F0502020204030204" pitchFamily="34" charset="0"/>
                <a:cs typeface="Calibri" panose="020F0502020204030204" pitchFamily="34" charset="0"/>
              </a:rPr>
              <a:t>31°C</a:t>
            </a:r>
            <a:r>
              <a:rPr lang="en-US" sz="3200">
                <a:solidFill>
                  <a:srgbClr val="FF0000"/>
                </a:solidFill>
                <a:latin typeface="Calibri" panose="020F0502020204030204" pitchFamily="34" charset="0"/>
                <a:cs typeface="Calibri" panose="020F0502020204030204" pitchFamily="34" charset="0"/>
              </a:rPr>
              <a:t>.</a:t>
            </a:r>
          </a:p>
        </p:txBody>
      </p:sp>
      <p:pic>
        <p:nvPicPr>
          <p:cNvPr id="23" name="Picture 2" descr="Cute Colorful Flower PNG &amp; SVG Design For T-Shirts">
            <a:extLst>
              <a:ext uri="{FF2B5EF4-FFF2-40B4-BE49-F238E27FC236}">
                <a16:creationId xmlns:a16="http://schemas.microsoft.com/office/drawing/2014/main" xmlns="" id="{AC132898-E12E-CA62-4C43-BEDFBD48A0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31" y="4867949"/>
            <a:ext cx="792000" cy="792000"/>
          </a:xfrm>
          <a:prstGeom prst="rect">
            <a:avLst/>
          </a:prstGeom>
          <a:noFill/>
          <a:effectLst>
            <a:innerShdw blurRad="63500" dist="38100" dir="13500000">
              <a:schemeClr val="tx1">
                <a:lumMod val="65000"/>
                <a:lumOff val="35000"/>
                <a:alpha val="50000"/>
              </a:scheme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5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2000"/>
                                        <p:tgtEl>
                                          <p:spTgt spid="23"/>
                                        </p:tgtEl>
                                      </p:cBhvr>
                                    </p:animEffect>
                                    <p:anim calcmode="lin" valueType="num">
                                      <p:cBhvr>
                                        <p:cTn id="34" dur="2000" fill="hold"/>
                                        <p:tgtEl>
                                          <p:spTgt spid="23"/>
                                        </p:tgtEl>
                                        <p:attrNameLst>
                                          <p:attrName>ppt_w</p:attrName>
                                        </p:attrNameLst>
                                      </p:cBhvr>
                                      <p:tavLst>
                                        <p:tav tm="0" fmla="#ppt_w*sin(2.5*pi*$)">
                                          <p:val>
                                            <p:fltVal val="0"/>
                                          </p:val>
                                        </p:tav>
                                        <p:tav tm="100000">
                                          <p:val>
                                            <p:fltVal val="1"/>
                                          </p:val>
                                        </p:tav>
                                      </p:tavLst>
                                    </p:anim>
                                    <p:anim calcmode="lin" valueType="num">
                                      <p:cBhvr>
                                        <p:cTn id="35" dur="2000" fill="hold"/>
                                        <p:tgtEl>
                                          <p:spTgt spid="23"/>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2000"/>
                                        <p:tgtEl>
                                          <p:spTgt spid="21"/>
                                        </p:tgtEl>
                                      </p:cBhvr>
                                    </p:animEffect>
                                    <p:anim calcmode="lin" valueType="num">
                                      <p:cBhvr>
                                        <p:cTn id="39" dur="2000" fill="hold"/>
                                        <p:tgtEl>
                                          <p:spTgt spid="21"/>
                                        </p:tgtEl>
                                        <p:attrNameLst>
                                          <p:attrName>ppt_w</p:attrName>
                                        </p:attrNameLst>
                                      </p:cBhvr>
                                      <p:tavLst>
                                        <p:tav tm="0" fmla="#ppt_w*sin(2.5*pi*$)">
                                          <p:val>
                                            <p:fltVal val="0"/>
                                          </p:val>
                                        </p:tav>
                                        <p:tav tm="100000">
                                          <p:val>
                                            <p:fltVal val="1"/>
                                          </p:val>
                                        </p:tav>
                                      </p:tavLst>
                                    </p:anim>
                                    <p:anim calcmode="lin" valueType="num">
                                      <p:cBhvr>
                                        <p:cTn id="40"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85933" y="608427"/>
            <a:ext cx="10620134" cy="5641146"/>
          </a:xfrm>
          <a:prstGeom prst="roundRect">
            <a:avLst/>
          </a:prstGeom>
          <a:solidFill>
            <a:schemeClr val="bg1">
              <a:alpha val="78000"/>
            </a:schemeClr>
          </a:solidFill>
          <a:ln w="38100">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Bảng 9">
            <a:extLst>
              <a:ext uri="{FF2B5EF4-FFF2-40B4-BE49-F238E27FC236}">
                <a16:creationId xmlns:a16="http://schemas.microsoft.com/office/drawing/2014/main" xmlns="" id="{145FA762-1D44-3524-E67C-8363C04A5C03}"/>
              </a:ext>
            </a:extLst>
          </p:cNvPr>
          <p:cNvGraphicFramePr>
            <a:graphicFrameLocks noGrp="1"/>
          </p:cNvGraphicFramePr>
          <p:nvPr>
            <p:extLst>
              <p:ext uri="{D42A27DB-BD31-4B8C-83A1-F6EECF244321}">
                <p14:modId xmlns:p14="http://schemas.microsoft.com/office/powerpoint/2010/main" val="929438209"/>
              </p:ext>
            </p:extLst>
          </p:nvPr>
        </p:nvGraphicFramePr>
        <p:xfrm>
          <a:off x="1433442" y="1396038"/>
          <a:ext cx="9629510" cy="1280160"/>
        </p:xfrm>
        <a:graphic>
          <a:graphicData uri="http://schemas.openxmlformats.org/drawingml/2006/table">
            <a:tbl>
              <a:tblPr firstRow="1" bandRow="1">
                <a:tableStyleId>{5C22544A-7EE6-4342-B048-85BDC9FD1C3A}</a:tableStyleId>
              </a:tblPr>
              <a:tblGrid>
                <a:gridCol w="2211279">
                  <a:extLst>
                    <a:ext uri="{9D8B030D-6E8A-4147-A177-3AD203B41FA5}">
                      <a16:colId xmlns:a16="http://schemas.microsoft.com/office/drawing/2014/main" xmlns="" val="3829578018"/>
                    </a:ext>
                  </a:extLst>
                </a:gridCol>
                <a:gridCol w="1893194">
                  <a:extLst>
                    <a:ext uri="{9D8B030D-6E8A-4147-A177-3AD203B41FA5}">
                      <a16:colId xmlns:a16="http://schemas.microsoft.com/office/drawing/2014/main" xmlns="" val="12039718"/>
                    </a:ext>
                  </a:extLst>
                </a:gridCol>
                <a:gridCol w="2009105">
                  <a:extLst>
                    <a:ext uri="{9D8B030D-6E8A-4147-A177-3AD203B41FA5}">
                      <a16:colId xmlns:a16="http://schemas.microsoft.com/office/drawing/2014/main" xmlns="" val="2373397637"/>
                    </a:ext>
                  </a:extLst>
                </a:gridCol>
                <a:gridCol w="1893194">
                  <a:extLst>
                    <a:ext uri="{9D8B030D-6E8A-4147-A177-3AD203B41FA5}">
                      <a16:colId xmlns:a16="http://schemas.microsoft.com/office/drawing/2014/main" xmlns="" val="288874631"/>
                    </a:ext>
                  </a:extLst>
                </a:gridCol>
                <a:gridCol w="1622738">
                  <a:extLst>
                    <a:ext uri="{9D8B030D-6E8A-4147-A177-3AD203B41FA5}">
                      <a16:colId xmlns:a16="http://schemas.microsoft.com/office/drawing/2014/main" xmlns="" val="3439044102"/>
                    </a:ext>
                  </a:extLst>
                </a:gridCol>
              </a:tblGrid>
              <a:tr h="370840">
                <a:tc>
                  <a:txBody>
                    <a:bodyPr/>
                    <a:lstStyle/>
                    <a:p>
                      <a:pPr algn="ctr"/>
                      <a:r>
                        <a:rPr lang="en-US" sz="2400" b="0" dirty="0" err="1">
                          <a:solidFill>
                            <a:schemeClr val="tx1"/>
                          </a:solidFill>
                          <a:latin typeface="UTM Duepuntozero" panose="02040603050506020204" pitchFamily="18" charset="0"/>
                        </a:rPr>
                        <a:t>Thành</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phố</a:t>
                      </a:r>
                      <a:r>
                        <a:rPr lang="en-US" sz="2400" b="0" dirty="0">
                          <a:solidFill>
                            <a:schemeClr val="tx1"/>
                          </a:solidFill>
                          <a:latin typeface="UTM Duepuntozero" panose="02040603050506020204" pitchFamily="18" charset="0"/>
                        </a:rPr>
                        <a:t> </a:t>
                      </a:r>
                    </a:p>
                    <a:p>
                      <a:pPr algn="ctr"/>
                      <a:r>
                        <a:rPr lang="en-US" sz="2400" b="0" dirty="0" err="1">
                          <a:solidFill>
                            <a:schemeClr val="tx1"/>
                          </a:solidFill>
                          <a:latin typeface="UTM Duepuntozero" panose="02040603050506020204" pitchFamily="18" charset="0"/>
                        </a:rPr>
                        <a:t>Hồ</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Chí</a:t>
                      </a:r>
                      <a:r>
                        <a:rPr lang="en-US" sz="2400" b="0" dirty="0">
                          <a:solidFill>
                            <a:schemeClr val="tx1"/>
                          </a:solidFill>
                          <a:latin typeface="UTM Duepuntozero" panose="02040603050506020204" pitchFamily="18" charset="0"/>
                        </a:rPr>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dirty="0" err="1">
                          <a:solidFill>
                            <a:schemeClr val="tx1"/>
                          </a:solidFill>
                          <a:latin typeface="UTM Duepuntozero" panose="02040603050506020204" pitchFamily="18" charset="0"/>
                        </a:rPr>
                        <a:t>Lâm</a:t>
                      </a:r>
                      <a:r>
                        <a:rPr lang="en-US" sz="2400" b="0" dirty="0">
                          <a:solidFill>
                            <a:schemeClr val="tx1"/>
                          </a:solidFill>
                          <a:latin typeface="UTM Duepuntozero" panose="02040603050506020204" pitchFamily="18" charset="0"/>
                        </a:rPr>
                        <a:t> </a:t>
                      </a:r>
                      <a:r>
                        <a:rPr lang="en-US" sz="2400" b="0" dirty="0" err="1">
                          <a:solidFill>
                            <a:schemeClr val="tx1"/>
                          </a:solidFill>
                          <a:latin typeface="UTM Duepuntozero" panose="02040603050506020204" pitchFamily="18" charset="0"/>
                        </a:rPr>
                        <a:t>Đồng</a:t>
                      </a:r>
                      <a:endParaRPr lang="en-US" sz="2400" b="0" dirty="0">
                        <a:solidFill>
                          <a:schemeClr val="tx1"/>
                        </a:solidFill>
                        <a:latin typeface="UTM Duepuntozer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a:solidFill>
                            <a:schemeClr val="tx1"/>
                          </a:solidFill>
                          <a:latin typeface="UTM Duepuntozero" panose="02040603050506020204" pitchFamily="18" charset="0"/>
                        </a:rPr>
                        <a:t>Khánh Hòa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2400" b="0">
                          <a:solidFill>
                            <a:schemeClr val="tx1"/>
                          </a:solidFill>
                          <a:latin typeface="UTM Duepuntozero" panose="02040603050506020204" pitchFamily="18" charset="0"/>
                        </a:rPr>
                        <a:t>Bến 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vi-VN" sz="2400" b="0">
                          <a:solidFill>
                            <a:schemeClr val="tx1"/>
                          </a:solidFill>
                          <a:latin typeface="UTM Duepuntozero" panose="02040603050506020204" pitchFamily="18" charset="0"/>
                          <a:cs typeface="Calibri" panose="020F0502020204030204" pitchFamily="34" charset="0"/>
                        </a:rPr>
                        <a:t>Cần Thơ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xmlns="" val="752299822"/>
                  </a:ext>
                </a:extLst>
              </a:tr>
              <a:tr h="370840">
                <a:tc>
                  <a:txBody>
                    <a:bodyPr/>
                    <a:lstStyle/>
                    <a:p>
                      <a:pPr algn="ctr"/>
                      <a:r>
                        <a:rPr lang="en-US" sz="2400">
                          <a:latin typeface="UTM Duepuntozero" panose="02040603050506020204" pitchFamily="18" charset="0"/>
                        </a:rPr>
                        <a:t>28°C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19°C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31°C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a:latin typeface="UTM Duepuntozero" panose="02040603050506020204" pitchFamily="18" charset="0"/>
                        </a:rPr>
                        <a:t>25°C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latin typeface="UTM Duepuntozero" panose="02040603050506020204" pitchFamily="18" charset="0"/>
                        </a:rPr>
                        <a:t>27°C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xmlns="" val="709142719"/>
                  </a:ext>
                </a:extLst>
              </a:tr>
            </a:tbl>
          </a:graphicData>
        </a:graphic>
      </p:graphicFrame>
      <p:sp>
        <p:nvSpPr>
          <p:cNvPr id="12" name="Hộp Văn bản 11">
            <a:extLst>
              <a:ext uri="{FF2B5EF4-FFF2-40B4-BE49-F238E27FC236}">
                <a16:creationId xmlns:a16="http://schemas.microsoft.com/office/drawing/2014/main" xmlns="" id="{D0CBBFE7-4ABF-087D-96ED-F43819FB7E58}"/>
              </a:ext>
            </a:extLst>
          </p:cNvPr>
          <p:cNvSpPr txBox="1"/>
          <p:nvPr/>
        </p:nvSpPr>
        <p:spPr>
          <a:xfrm>
            <a:off x="1775763" y="2799638"/>
            <a:ext cx="9147517" cy="461665"/>
          </a:xfrm>
          <a:prstGeom prst="rect">
            <a:avLst/>
          </a:prstGeom>
          <a:noFill/>
        </p:spPr>
        <p:txBody>
          <a:bodyPr wrap="square">
            <a:spAutoFit/>
          </a:bodyPr>
          <a:lstStyle/>
          <a:p>
            <a:pPr algn="ctr"/>
            <a:r>
              <a:rPr lang="en-US" sz="2400" i="1" dirty="0" err="1">
                <a:latin typeface="Calibri" panose="020F0502020204030204" pitchFamily="34" charset="0"/>
                <a:cs typeface="Calibri" panose="020F0502020204030204" pitchFamily="34" charset="0"/>
              </a:rPr>
              <a:t>Bảng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thống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kê</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nhiệt</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độ</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của</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các</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tỉnh</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thành</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phố</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trong</a:t>
            </a:r>
            <a:r>
              <a:rPr lang="en-US" sz="2400" i="1" dirty="0">
                <a:latin typeface="Calibri" panose="020F0502020204030204" pitchFamily="34" charset="0"/>
                <a:cs typeface="Calibri" panose="020F0502020204030204" pitchFamily="34" charset="0"/>
              </a:rPr>
              <a:t> </a:t>
            </a:r>
            <a:r>
              <a:rPr lang="en-US" sz="2400" i="1" dirty="0" err="1">
                <a:latin typeface="Calibri" panose="020F0502020204030204" pitchFamily="34" charset="0"/>
                <a:cs typeface="Calibri" panose="020F0502020204030204" pitchFamily="34" charset="0"/>
              </a:rPr>
              <a:t>ngày</a:t>
            </a:r>
            <a:r>
              <a:rPr lang="en-US" sz="2400" i="1" dirty="0">
                <a:latin typeface="Calibri" panose="020F0502020204030204" pitchFamily="34" charset="0"/>
                <a:cs typeface="Calibri" panose="020F0502020204030204" pitchFamily="34" charset="0"/>
              </a:rPr>
              <a:t> 31/7/2023</a:t>
            </a:r>
          </a:p>
        </p:txBody>
      </p:sp>
      <p:sp>
        <p:nvSpPr>
          <p:cNvPr id="18" name="TextBox 9">
            <a:extLst>
              <a:ext uri="{FF2B5EF4-FFF2-40B4-BE49-F238E27FC236}">
                <a16:creationId xmlns:a16="http://schemas.microsoft.com/office/drawing/2014/main" xmlns="" id="{DAE221BB-80DD-768E-5938-4C00C641DBC2}"/>
              </a:ext>
            </a:extLst>
          </p:cNvPr>
          <p:cNvSpPr txBox="1"/>
          <p:nvPr/>
        </p:nvSpPr>
        <p:spPr>
          <a:xfrm>
            <a:off x="785933" y="622319"/>
            <a:ext cx="10620134" cy="769441"/>
          </a:xfrm>
          <a:prstGeom prst="rect">
            <a:avLst/>
          </a:prstGeom>
          <a:noFill/>
        </p:spPr>
        <p:txBody>
          <a:bodyPr wrap="square">
            <a:spAutoFit/>
          </a:bodyPr>
          <a:lstStyle/>
          <a:p>
            <a:pPr lvl="0" algn="ctr">
              <a:defRPr/>
            </a:pPr>
            <a:r>
              <a:rPr lang="en-US" sz="4400" dirty="0">
                <a:solidFill>
                  <a:srgbClr val="FF6600"/>
                </a:solidFill>
                <a:latin typeface="LNTH-LuoLuoNotangYuanTi 1" pitchFamily="2" charset="-128"/>
                <a:ea typeface="LNTH-LuoLuoNotangYuanTi 1" pitchFamily="2" charset="-128"/>
                <a:cs typeface="LNTH-LuoLuoNotangYuanTi 1" pitchFamily="2" charset="-128"/>
              </a:rPr>
              <a:t>QUAN SÁT VÀ TRẢ LỜI CÂU HỎI</a:t>
            </a:r>
          </a:p>
        </p:txBody>
      </p:sp>
      <p:sp>
        <p:nvSpPr>
          <p:cNvPr id="21" name="Hộp Văn bản 20">
            <a:extLst>
              <a:ext uri="{FF2B5EF4-FFF2-40B4-BE49-F238E27FC236}">
                <a16:creationId xmlns:a16="http://schemas.microsoft.com/office/drawing/2014/main" xmlns="" id="{290ED42F-593D-6713-E78D-8186F9A5866C}"/>
              </a:ext>
            </a:extLst>
          </p:cNvPr>
          <p:cNvSpPr txBox="1"/>
          <p:nvPr/>
        </p:nvSpPr>
        <p:spPr>
          <a:xfrm>
            <a:off x="1955019" y="3849892"/>
            <a:ext cx="8968262" cy="1077218"/>
          </a:xfrm>
          <a:prstGeom prst="rect">
            <a:avLst/>
          </a:prstGeom>
          <a:noFill/>
        </p:spPr>
        <p:txBody>
          <a:bodyPr wrap="square">
            <a:spAutoFit/>
          </a:bodyPr>
          <a:lstStyle/>
          <a:p>
            <a:r>
              <a:rPr lang="en-US" sz="3200" b="1" dirty="0" err="1">
                <a:latin typeface="Calibri" panose="020F0502020204030204" pitchFamily="34" charset="0"/>
                <a:cs typeface="Calibri" panose="020F0502020204030204" pitchFamily="34" charset="0"/>
              </a:rPr>
              <a:t>Tỉnh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phố</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có</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lạnh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Nhiệt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độ</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là</a:t>
            </a:r>
            <a:r>
              <a:rPr lang="en-US" sz="3200" b="1" dirty="0">
                <a:latin typeface="Calibri" panose="020F0502020204030204" pitchFamily="34" charset="0"/>
                <a:cs typeface="Calibri" panose="020F0502020204030204" pitchFamily="34" charset="0"/>
              </a:rPr>
              <a:t> bao </a:t>
            </a:r>
            <a:r>
              <a:rPr lang="en-US" sz="3200" b="1" dirty="0" err="1">
                <a:latin typeface="Calibri" panose="020F0502020204030204" pitchFamily="34" charset="0"/>
                <a:cs typeface="Calibri" panose="020F0502020204030204" pitchFamily="34" charset="0"/>
              </a:rPr>
              <a:t>nhiêu</a:t>
            </a:r>
            <a:r>
              <a:rPr lang="en-US" sz="3200" b="1" dirty="0">
                <a:latin typeface="Calibri" panose="020F0502020204030204" pitchFamily="34" charset="0"/>
                <a:cs typeface="Calibri" panose="020F0502020204030204" pitchFamily="34" charset="0"/>
              </a:rPr>
              <a:t>?  </a:t>
            </a:r>
          </a:p>
        </p:txBody>
      </p:sp>
      <p:pic>
        <p:nvPicPr>
          <p:cNvPr id="22" name="Picture 14">
            <a:extLst>
              <a:ext uri="{FF2B5EF4-FFF2-40B4-BE49-F238E27FC236}">
                <a16:creationId xmlns:a16="http://schemas.microsoft.com/office/drawing/2014/main" xmlns="" id="{32C8243F-3B02-5781-F23C-89A2DD224CA9}"/>
              </a:ext>
            </a:extLst>
          </p:cNvPr>
          <p:cNvPicPr>
            <a:picLocks noChangeAspect="1"/>
          </p:cNvPicPr>
          <p:nvPr/>
        </p:nvPicPr>
        <p:blipFill>
          <a:blip r:embed="rId2"/>
          <a:stretch>
            <a:fillRect/>
          </a:stretch>
        </p:blipFill>
        <p:spPr>
          <a:xfrm>
            <a:off x="986584" y="3815874"/>
            <a:ext cx="958743" cy="704210"/>
          </a:xfrm>
          <a:prstGeom prst="rect">
            <a:avLst/>
          </a:prstGeom>
        </p:spPr>
      </p:pic>
      <p:sp>
        <p:nvSpPr>
          <p:cNvPr id="3" name="Hộp Văn bản 2">
            <a:extLst>
              <a:ext uri="{FF2B5EF4-FFF2-40B4-BE49-F238E27FC236}">
                <a16:creationId xmlns:a16="http://schemas.microsoft.com/office/drawing/2014/main" xmlns="" id="{CB596D84-321C-270C-4C2F-CAC8D8EFA17B}"/>
              </a:ext>
            </a:extLst>
          </p:cNvPr>
          <p:cNvSpPr txBox="1"/>
          <p:nvPr/>
        </p:nvSpPr>
        <p:spPr>
          <a:xfrm>
            <a:off x="1955018" y="5006560"/>
            <a:ext cx="8968262" cy="1077218"/>
          </a:xfrm>
          <a:prstGeom prst="rect">
            <a:avLst/>
          </a:prstGeom>
          <a:noFill/>
        </p:spPr>
        <p:txBody>
          <a:bodyPr wrap="square">
            <a:spAutoFit/>
          </a:bodyPr>
          <a:lstStyle/>
          <a:p>
            <a:r>
              <a:rPr lang="en-US" sz="3200">
                <a:latin typeface="Calibri" panose="020F0502020204030204" pitchFamily="34" charset="0"/>
                <a:cs typeface="Calibri" panose="020F0502020204030204" pitchFamily="34" charset="0"/>
              </a:rPr>
              <a:t>Tỉnh </a:t>
            </a:r>
            <a:r>
              <a:rPr lang="en-US" sz="3200" b="1">
                <a:solidFill>
                  <a:srgbClr val="FF0000"/>
                </a:solidFill>
                <a:latin typeface="Calibri" panose="020F0502020204030204" pitchFamily="34" charset="0"/>
                <a:cs typeface="Calibri" panose="020F0502020204030204" pitchFamily="34" charset="0"/>
              </a:rPr>
              <a:t>Lâm Đồng </a:t>
            </a:r>
            <a:r>
              <a:rPr lang="en-US" sz="3200">
                <a:latin typeface="Calibri" panose="020F0502020204030204" pitchFamily="34" charset="0"/>
                <a:cs typeface="Calibri" panose="020F0502020204030204" pitchFamily="34" charset="0"/>
              </a:rPr>
              <a:t>có thời tiết lạnh nhất với nhiệt độ là </a:t>
            </a:r>
            <a:r>
              <a:rPr lang="en-US" sz="3200" b="1">
                <a:solidFill>
                  <a:srgbClr val="FF0000"/>
                </a:solidFill>
                <a:latin typeface="Calibri" panose="020F0502020204030204" pitchFamily="34" charset="0"/>
                <a:cs typeface="Calibri" panose="020F0502020204030204" pitchFamily="34" charset="0"/>
              </a:rPr>
              <a:t>19°C</a:t>
            </a:r>
            <a:r>
              <a:rPr lang="en-US" sz="3200">
                <a:latin typeface="Calibri" panose="020F0502020204030204" pitchFamily="34" charset="0"/>
                <a:cs typeface="Calibri" panose="020F0502020204030204" pitchFamily="34" charset="0"/>
              </a:rPr>
              <a:t>.</a:t>
            </a:r>
          </a:p>
        </p:txBody>
      </p:sp>
      <p:pic>
        <p:nvPicPr>
          <p:cNvPr id="4" name="Picture 2" descr="Cute Colorful Flower PNG &amp; SVG Design For T-Shirts">
            <a:extLst>
              <a:ext uri="{FF2B5EF4-FFF2-40B4-BE49-F238E27FC236}">
                <a16:creationId xmlns:a16="http://schemas.microsoft.com/office/drawing/2014/main" xmlns="" id="{A69872BA-C2C3-DD03-8FF1-FC01BDD747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231" y="4896084"/>
            <a:ext cx="792000" cy="792000"/>
          </a:xfrm>
          <a:prstGeom prst="rect">
            <a:avLst/>
          </a:prstGeom>
          <a:noFill/>
          <a:effectLst>
            <a:innerShdw blurRad="63500" dist="38100" dir="13500000">
              <a:schemeClr val="tx1">
                <a:lumMod val="65000"/>
                <a:lumOff val="35000"/>
                <a:alpha val="50000"/>
              </a:schemeClr>
            </a:innerShdw>
          </a:effectLst>
          <a:extLst>
            <a:ext uri="{909E8E84-426E-40DD-AFC4-6F175D3DCCD1}">
              <a14:hiddenFill xmlns:a14="http://schemas.microsoft.com/office/drawing/2010/main">
                <a:solidFill>
                  <a:srgbClr val="FFFFFF"/>
                </a:solidFill>
              </a14:hiddenFill>
            </a:ext>
          </a:extLst>
        </p:spPr>
      </p:pic>
      <p:pic>
        <p:nvPicPr>
          <p:cNvPr id="5" name="Picture 373" descr="Logo&#10;&#10;Description automatically generated">
            <a:extLst>
              <a:ext uri="{FF2B5EF4-FFF2-40B4-BE49-F238E27FC236}">
                <a16:creationId xmlns:a16="http://schemas.microsoft.com/office/drawing/2014/main" xmlns="" id="{D7F68CB6-E40D-FE2F-0A59-2D29A595F286}"/>
              </a:ext>
            </a:extLst>
          </p:cNvPr>
          <p:cNvPicPr>
            <a:picLocks noChangeAspect="1"/>
          </p:cNvPicPr>
          <p:nvPr/>
        </p:nvPicPr>
        <p:blipFill>
          <a:blip r:embed="rId4"/>
          <a:stretch>
            <a:fillRect/>
          </a:stretch>
        </p:blipFill>
        <p:spPr>
          <a:xfrm>
            <a:off x="10551521" y="5452513"/>
            <a:ext cx="1128496" cy="1128496"/>
          </a:xfrm>
          <a:prstGeom prst="rect">
            <a:avLst/>
          </a:prstGeom>
        </p:spPr>
      </p:pic>
    </p:spTree>
    <p:extLst>
      <p:ext uri="{BB962C8B-B14F-4D97-AF65-F5344CB8AC3E}">
        <p14:creationId xmlns:p14="http://schemas.microsoft.com/office/powerpoint/2010/main" val="16747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80">
                                          <p:stCondLst>
                                            <p:cond delay="0"/>
                                          </p:stCondLst>
                                        </p:cTn>
                                        <p:tgtEl>
                                          <p:spTgt spid="3"/>
                                        </p:tgtEl>
                                      </p:cBhvr>
                                    </p:animEffect>
                                    <p:anim calcmode="lin" valueType="num">
                                      <p:cBhvr>
                                        <p:cTn id="5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6" dur="26">
                                          <p:stCondLst>
                                            <p:cond delay="650"/>
                                          </p:stCondLst>
                                        </p:cTn>
                                        <p:tgtEl>
                                          <p:spTgt spid="3"/>
                                        </p:tgtEl>
                                      </p:cBhvr>
                                      <p:to x="100000" y="60000"/>
                                    </p:animScale>
                                    <p:animScale>
                                      <p:cBhvr>
                                        <p:cTn id="57" dur="166" decel="50000">
                                          <p:stCondLst>
                                            <p:cond delay="676"/>
                                          </p:stCondLst>
                                        </p:cTn>
                                        <p:tgtEl>
                                          <p:spTgt spid="3"/>
                                        </p:tgtEl>
                                      </p:cBhvr>
                                      <p:to x="100000" y="100000"/>
                                    </p:animScale>
                                    <p:animScale>
                                      <p:cBhvr>
                                        <p:cTn id="58" dur="26">
                                          <p:stCondLst>
                                            <p:cond delay="1312"/>
                                          </p:stCondLst>
                                        </p:cTn>
                                        <p:tgtEl>
                                          <p:spTgt spid="3"/>
                                        </p:tgtEl>
                                      </p:cBhvr>
                                      <p:to x="100000" y="80000"/>
                                    </p:animScale>
                                    <p:animScale>
                                      <p:cBhvr>
                                        <p:cTn id="59" dur="166" decel="50000">
                                          <p:stCondLst>
                                            <p:cond delay="1338"/>
                                          </p:stCondLst>
                                        </p:cTn>
                                        <p:tgtEl>
                                          <p:spTgt spid="3"/>
                                        </p:tgtEl>
                                      </p:cBhvr>
                                      <p:to x="100000" y="100000"/>
                                    </p:animScale>
                                    <p:animScale>
                                      <p:cBhvr>
                                        <p:cTn id="60" dur="26">
                                          <p:stCondLst>
                                            <p:cond delay="1642"/>
                                          </p:stCondLst>
                                        </p:cTn>
                                        <p:tgtEl>
                                          <p:spTgt spid="3"/>
                                        </p:tgtEl>
                                      </p:cBhvr>
                                      <p:to x="100000" y="90000"/>
                                    </p:animScale>
                                    <p:animScale>
                                      <p:cBhvr>
                                        <p:cTn id="61" dur="166" decel="50000">
                                          <p:stCondLst>
                                            <p:cond delay="1668"/>
                                          </p:stCondLst>
                                        </p:cTn>
                                        <p:tgtEl>
                                          <p:spTgt spid="3"/>
                                        </p:tgtEl>
                                      </p:cBhvr>
                                      <p:to x="100000" y="100000"/>
                                    </p:animScale>
                                    <p:animScale>
                                      <p:cBhvr>
                                        <p:cTn id="62" dur="26">
                                          <p:stCondLst>
                                            <p:cond delay="1808"/>
                                          </p:stCondLst>
                                        </p:cTn>
                                        <p:tgtEl>
                                          <p:spTgt spid="3"/>
                                        </p:tgtEl>
                                      </p:cBhvr>
                                      <p:to x="100000" y="95000"/>
                                    </p:animScale>
                                    <p:animScale>
                                      <p:cBhvr>
                                        <p:cTn id="6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1"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393894"/>
            <a:ext cx="10620134" cy="6077243"/>
          </a:xfrm>
          <a:prstGeom prst="roundRect">
            <a:avLst/>
          </a:prstGeom>
          <a:solidFill>
            <a:schemeClr val="bg1">
              <a:alpha val="78000"/>
            </a:schemeClr>
          </a:solidFill>
          <a:ln w="38100">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9">
            <a:extLst>
              <a:ext uri="{FF2B5EF4-FFF2-40B4-BE49-F238E27FC236}">
                <a16:creationId xmlns:a16="http://schemas.microsoft.com/office/drawing/2014/main" xmlns="" id="{9DA8D97D-12C4-56F4-2E0D-A9CF80D5F7AE}"/>
              </a:ext>
            </a:extLst>
          </p:cNvPr>
          <p:cNvSpPr txBox="1"/>
          <p:nvPr/>
        </p:nvSpPr>
        <p:spPr>
          <a:xfrm>
            <a:off x="736980" y="449989"/>
            <a:ext cx="10620134" cy="1107996"/>
          </a:xfrm>
          <a:prstGeom prst="rect">
            <a:avLst/>
          </a:prstGeom>
          <a:noFill/>
        </p:spPr>
        <p:txBody>
          <a:bodyPr wrap="square">
            <a:spAutoFit/>
          </a:bodyPr>
          <a:lstStyle/>
          <a:p>
            <a:pPr lvl="0" algn="ctr">
              <a:defRPr/>
            </a:pPr>
            <a:r>
              <a:rPr lang="en-US" sz="6600">
                <a:solidFill>
                  <a:srgbClr val="FF6600"/>
                </a:solidFill>
                <a:latin typeface="LNTH-LuoLuoNotangYuanTi 1" pitchFamily="2" charset="-128"/>
                <a:ea typeface="LNTH-LuoLuoNotangYuanTi 1" pitchFamily="2" charset="-128"/>
                <a:cs typeface="LNTH-LuoLuoNotangYuanTi 1" pitchFamily="2" charset="-128"/>
              </a:rPr>
              <a:t>NHIỆM VỤ</a:t>
            </a:r>
          </a:p>
        </p:txBody>
      </p:sp>
      <p:sp>
        <p:nvSpPr>
          <p:cNvPr id="12" name="Hộp Văn bản 11">
            <a:extLst>
              <a:ext uri="{FF2B5EF4-FFF2-40B4-BE49-F238E27FC236}">
                <a16:creationId xmlns:a16="http://schemas.microsoft.com/office/drawing/2014/main" xmlns="" id="{D0CBBFE7-4ABF-087D-96ED-F43819FB7E58}"/>
              </a:ext>
            </a:extLst>
          </p:cNvPr>
          <p:cNvSpPr txBox="1"/>
          <p:nvPr/>
        </p:nvSpPr>
        <p:spPr>
          <a:xfrm>
            <a:off x="2146872" y="1493904"/>
            <a:ext cx="9210242" cy="584775"/>
          </a:xfrm>
          <a:prstGeom prst="rect">
            <a:avLst/>
          </a:prstGeom>
          <a:noFill/>
        </p:spPr>
        <p:txBody>
          <a:bodyPr wrap="square">
            <a:spAutoFit/>
          </a:bodyPr>
          <a:lstStyle/>
          <a:p>
            <a:r>
              <a:rPr lang="vi-VN" sz="3200">
                <a:latin typeface="Calibri" panose="020F0502020204030204" pitchFamily="34" charset="0"/>
                <a:cs typeface="Calibri" panose="020F0502020204030204" pitchFamily="34" charset="0"/>
              </a:rPr>
              <a:t>Nhận xét về nhiệt độ trong một ngày tại địa phương.</a:t>
            </a:r>
            <a:endParaRPr lang="en-US" sz="3200">
              <a:latin typeface="Calibri" panose="020F0502020204030204" pitchFamily="34" charset="0"/>
              <a:cs typeface="Calibri" panose="020F0502020204030204" pitchFamily="34" charset="0"/>
            </a:endParaRPr>
          </a:p>
        </p:txBody>
      </p:sp>
      <p:pic>
        <p:nvPicPr>
          <p:cNvPr id="13" name="Picture 14">
            <a:extLst>
              <a:ext uri="{FF2B5EF4-FFF2-40B4-BE49-F238E27FC236}">
                <a16:creationId xmlns:a16="http://schemas.microsoft.com/office/drawing/2014/main" xmlns="" id="{18C08F33-A681-77A5-A785-E619B8727857}"/>
              </a:ext>
            </a:extLst>
          </p:cNvPr>
          <p:cNvPicPr>
            <a:picLocks noChangeAspect="1"/>
          </p:cNvPicPr>
          <p:nvPr/>
        </p:nvPicPr>
        <p:blipFill>
          <a:blip r:embed="rId2"/>
          <a:stretch>
            <a:fillRect/>
          </a:stretch>
        </p:blipFill>
        <p:spPr>
          <a:xfrm>
            <a:off x="1009761" y="1420063"/>
            <a:ext cx="1074387" cy="789152"/>
          </a:xfrm>
          <a:prstGeom prst="rect">
            <a:avLst/>
          </a:prstGeom>
        </p:spPr>
      </p:pic>
      <p:pic>
        <p:nvPicPr>
          <p:cNvPr id="16" name="Picture 14">
            <a:extLst>
              <a:ext uri="{FF2B5EF4-FFF2-40B4-BE49-F238E27FC236}">
                <a16:creationId xmlns:a16="http://schemas.microsoft.com/office/drawing/2014/main" xmlns="" id="{8DAEE177-5816-8988-98F5-8BA22DFB5FE3}"/>
              </a:ext>
            </a:extLst>
          </p:cNvPr>
          <p:cNvPicPr>
            <a:picLocks noChangeAspect="1"/>
          </p:cNvPicPr>
          <p:nvPr/>
        </p:nvPicPr>
        <p:blipFill>
          <a:blip r:embed="rId2"/>
          <a:stretch>
            <a:fillRect/>
          </a:stretch>
        </p:blipFill>
        <p:spPr>
          <a:xfrm>
            <a:off x="1103547" y="2654032"/>
            <a:ext cx="1074387" cy="789152"/>
          </a:xfrm>
          <a:prstGeom prst="rect">
            <a:avLst/>
          </a:prstGeom>
        </p:spPr>
      </p:pic>
      <p:sp>
        <p:nvSpPr>
          <p:cNvPr id="17" name="Hộp Văn bản 16">
            <a:extLst>
              <a:ext uri="{FF2B5EF4-FFF2-40B4-BE49-F238E27FC236}">
                <a16:creationId xmlns:a16="http://schemas.microsoft.com/office/drawing/2014/main" xmlns="" id="{C0A63376-A983-C1E8-16F6-4E5D515217D2}"/>
              </a:ext>
            </a:extLst>
          </p:cNvPr>
          <p:cNvSpPr txBox="1"/>
          <p:nvPr/>
        </p:nvSpPr>
        <p:spPr>
          <a:xfrm>
            <a:off x="2240658" y="2660339"/>
            <a:ext cx="5046407" cy="1569660"/>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So sánh nhiệt độ trong một ngày tại địa phương với t</a:t>
            </a:r>
            <a:r>
              <a:rPr lang="en-US" sz="3200">
                <a:latin typeface="Calibri" panose="020F0502020204030204" pitchFamily="34" charset="0"/>
                <a:cs typeface="Calibri" panose="020F0502020204030204" pitchFamily="34" charset="0"/>
              </a:rPr>
              <a:t>ỉ</a:t>
            </a:r>
            <a:r>
              <a:rPr lang="vi-VN" sz="3200">
                <a:latin typeface="Calibri" panose="020F0502020204030204" pitchFamily="34" charset="0"/>
                <a:cs typeface="Calibri" panose="020F0502020204030204" pitchFamily="34" charset="0"/>
              </a:rPr>
              <a:t>nh khác.</a:t>
            </a:r>
            <a:endParaRPr lang="en-US" sz="3200">
              <a:latin typeface="Calibri" panose="020F0502020204030204" pitchFamily="34" charset="0"/>
              <a:cs typeface="Calibri" panose="020F0502020204030204" pitchFamily="34" charset="0"/>
            </a:endParaRPr>
          </a:p>
        </p:txBody>
      </p:sp>
      <p:pic>
        <p:nvPicPr>
          <p:cNvPr id="5" name="Picture cô giáo">
            <a:extLst>
              <a:ext uri="{FF2B5EF4-FFF2-40B4-BE49-F238E27FC236}">
                <a16:creationId xmlns:a16="http://schemas.microsoft.com/office/drawing/2014/main" xmlns="" id="{15F29F1A-0373-1282-7DA5-BD9709A2F6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9139369" y="3621421"/>
            <a:ext cx="3196223" cy="3236579"/>
          </a:xfrm>
          <a:prstGeom prst="rect">
            <a:avLst/>
          </a:prstGeom>
          <a:effectLst>
            <a:innerShdw blurRad="63500" dist="38100" dir="18900000">
              <a:schemeClr val="tx1">
                <a:lumMod val="65000"/>
                <a:lumOff val="35000"/>
                <a:alpha val="50000"/>
              </a:schemeClr>
            </a:innerShdw>
          </a:effectLst>
        </p:spPr>
      </p:pic>
      <p:sp>
        <p:nvSpPr>
          <p:cNvPr id="7" name="Bong bóng Lời nói: Hình chữ nhật với Góc Tròn 6">
            <a:extLst>
              <a:ext uri="{FF2B5EF4-FFF2-40B4-BE49-F238E27FC236}">
                <a16:creationId xmlns:a16="http://schemas.microsoft.com/office/drawing/2014/main" xmlns="" id="{09B71FD2-7C5C-F473-5C7F-C86505F4BFA6}"/>
              </a:ext>
            </a:extLst>
          </p:cNvPr>
          <p:cNvSpPr/>
          <p:nvPr/>
        </p:nvSpPr>
        <p:spPr>
          <a:xfrm>
            <a:off x="7526215" y="2195216"/>
            <a:ext cx="2912013" cy="1806661"/>
          </a:xfrm>
          <a:prstGeom prst="wedgeRoundRectCallout">
            <a:avLst>
              <a:gd name="adj1" fmla="val -4408"/>
              <a:gd name="adj2" fmla="val 66961"/>
              <a:gd name="adj3" fmla="val 16667"/>
            </a:avLst>
          </a:prstGeom>
          <a:solidFill>
            <a:schemeClr val="accent4">
              <a:lumMod val="40000"/>
              <a:lumOff val="60000"/>
            </a:schemeClr>
          </a:solidFill>
          <a:ln>
            <a:solidFill>
              <a:schemeClr val="accent4">
                <a:lumMod val="50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a16="http://schemas.microsoft.com/office/drawing/2014/main" xmlns="" id="{D28CA2AD-FFE7-0531-3A24-A22B9C1C77A9}"/>
              </a:ext>
            </a:extLst>
          </p:cNvPr>
          <p:cNvSpPr txBox="1"/>
          <p:nvPr/>
        </p:nvSpPr>
        <p:spPr>
          <a:xfrm>
            <a:off x="7587374" y="2251489"/>
            <a:ext cx="3340093" cy="1384995"/>
          </a:xfrm>
          <a:prstGeom prst="rect">
            <a:avLst/>
          </a:prstGeom>
          <a:noFill/>
        </p:spPr>
        <p:txBody>
          <a:bodyPr wrap="square">
            <a:spAutoFit/>
          </a:bodyPr>
          <a:lstStyle/>
          <a:p>
            <a:r>
              <a:rPr lang="en-US" sz="2800" dirty="0" err="1">
                <a:latin typeface="UTM Duepuntozero" panose="02040603050506020204" pitchFamily="18" charset="0"/>
                <a:cs typeface="Calibri" panose="020F0502020204030204" pitchFamily="34" charset="0"/>
              </a:rPr>
              <a:t>Mình</a:t>
            </a:r>
            <a:r>
              <a:rPr lang="en-US" sz="2800" dirty="0">
                <a:latin typeface="UTM Duepuntozero" panose="02040603050506020204" pitchFamily="18" charset="0"/>
                <a:cs typeface="Calibri" panose="020F0502020204030204" pitchFamily="34" charset="0"/>
              </a:rPr>
              <a:t> </a:t>
            </a:r>
            <a:r>
              <a:rPr lang="en-US" sz="2800" dirty="0" err="1">
                <a:latin typeface="UTM Duepuntozero" panose="02040603050506020204" pitchFamily="18" charset="0"/>
                <a:cs typeface="Calibri" panose="020F0502020204030204" pitchFamily="34" charset="0"/>
              </a:rPr>
              <a:t>tên</a:t>
            </a:r>
            <a:r>
              <a:rPr lang="en-US" sz="2800" dirty="0">
                <a:latin typeface="UTM Duepuntozero" panose="02040603050506020204" pitchFamily="18" charset="0"/>
                <a:cs typeface="Calibri" panose="020F0502020204030204" pitchFamily="34" charset="0"/>
              </a:rPr>
              <a:t> </a:t>
            </a:r>
            <a:r>
              <a:rPr lang="en-US" sz="2800" dirty="0" err="1">
                <a:latin typeface="UTM Duepuntozero" panose="02040603050506020204" pitchFamily="18" charset="0"/>
                <a:cs typeface="Calibri" panose="020F0502020204030204" pitchFamily="34" charset="0"/>
              </a:rPr>
              <a:t>là</a:t>
            </a:r>
            <a:r>
              <a:rPr lang="en-US" sz="2800" dirty="0">
                <a:latin typeface="UTM Duepuntozero" panose="02040603050506020204" pitchFamily="18" charset="0"/>
                <a:cs typeface="Calibri" panose="020F0502020204030204" pitchFamily="34" charset="0"/>
              </a:rPr>
              <a:t> …</a:t>
            </a:r>
          </a:p>
          <a:p>
            <a:r>
              <a:rPr lang="en-US" sz="2800" dirty="0" err="1">
                <a:latin typeface="UTM Duepuntozero" panose="02040603050506020204" pitchFamily="18" charset="0"/>
                <a:cs typeface="Calibri" panose="020F0502020204030204" pitchFamily="34" charset="0"/>
              </a:rPr>
              <a:t>Mình</a:t>
            </a:r>
            <a:r>
              <a:rPr lang="en-US" sz="2800" dirty="0">
                <a:latin typeface="UTM Duepuntozero" panose="02040603050506020204" pitchFamily="18" charset="0"/>
                <a:cs typeface="Calibri" panose="020F0502020204030204" pitchFamily="34" charset="0"/>
              </a:rPr>
              <a:t> </a:t>
            </a:r>
            <a:r>
              <a:rPr lang="en-US" sz="2800" dirty="0" err="1">
                <a:latin typeface="UTM Duepuntozero" panose="02040603050506020204" pitchFamily="18" charset="0"/>
                <a:cs typeface="Calibri" panose="020F0502020204030204" pitchFamily="34" charset="0"/>
              </a:rPr>
              <a:t>đang</a:t>
            </a:r>
            <a:r>
              <a:rPr lang="en-US" sz="2800" dirty="0">
                <a:latin typeface="UTM Duepuntozero" panose="02040603050506020204" pitchFamily="18" charset="0"/>
                <a:cs typeface="Calibri" panose="020F0502020204030204" pitchFamily="34" charset="0"/>
              </a:rPr>
              <a:t> ở …</a:t>
            </a:r>
          </a:p>
          <a:p>
            <a:r>
              <a:rPr lang="en-US" sz="2800" dirty="0" err="1">
                <a:latin typeface="UTM Duepuntozero" panose="02040603050506020204" pitchFamily="18" charset="0"/>
                <a:cs typeface="Calibri" panose="020F0502020204030204" pitchFamily="34" charset="0"/>
              </a:rPr>
              <a:t>Nhiệt</a:t>
            </a:r>
            <a:r>
              <a:rPr lang="en-US" sz="2800" dirty="0">
                <a:latin typeface="UTM Duepuntozero" panose="02040603050506020204" pitchFamily="18" charset="0"/>
                <a:cs typeface="Calibri" panose="020F0502020204030204" pitchFamily="34" charset="0"/>
              </a:rPr>
              <a:t> </a:t>
            </a:r>
            <a:r>
              <a:rPr lang="en-US" sz="2800" dirty="0" err="1">
                <a:latin typeface="UTM Duepuntozero" panose="02040603050506020204" pitchFamily="18" charset="0"/>
                <a:cs typeface="Calibri" panose="020F0502020204030204" pitchFamily="34" charset="0"/>
              </a:rPr>
              <a:t>độ</a:t>
            </a:r>
            <a:r>
              <a:rPr lang="en-US" sz="2800" dirty="0">
                <a:latin typeface="UTM Duepuntozero" panose="02040603050506020204" pitchFamily="18" charset="0"/>
                <a:cs typeface="Calibri" panose="020F0502020204030204" pitchFamily="34" charset="0"/>
              </a:rPr>
              <a:t>: ….</a:t>
            </a:r>
          </a:p>
        </p:txBody>
      </p:sp>
      <p:pic>
        <p:nvPicPr>
          <p:cNvPr id="10" name="Picture 14">
            <a:extLst>
              <a:ext uri="{FF2B5EF4-FFF2-40B4-BE49-F238E27FC236}">
                <a16:creationId xmlns:a16="http://schemas.microsoft.com/office/drawing/2014/main" xmlns="" id="{EAD2D975-F101-A59D-B9DF-6948B2088EF0}"/>
              </a:ext>
            </a:extLst>
          </p:cNvPr>
          <p:cNvPicPr>
            <a:picLocks noChangeAspect="1"/>
          </p:cNvPicPr>
          <p:nvPr/>
        </p:nvPicPr>
        <p:blipFill>
          <a:blip r:embed="rId2"/>
          <a:stretch>
            <a:fillRect/>
          </a:stretch>
        </p:blipFill>
        <p:spPr>
          <a:xfrm>
            <a:off x="1103547" y="4603988"/>
            <a:ext cx="1074387" cy="789152"/>
          </a:xfrm>
          <a:prstGeom prst="rect">
            <a:avLst/>
          </a:prstGeom>
        </p:spPr>
      </p:pic>
      <p:sp>
        <p:nvSpPr>
          <p:cNvPr id="11" name="Hộp Văn bản 10">
            <a:extLst>
              <a:ext uri="{FF2B5EF4-FFF2-40B4-BE49-F238E27FC236}">
                <a16:creationId xmlns:a16="http://schemas.microsoft.com/office/drawing/2014/main" xmlns="" id="{495A96FB-C586-7361-B6BA-D773A248CA42}"/>
              </a:ext>
            </a:extLst>
          </p:cNvPr>
          <p:cNvSpPr txBox="1"/>
          <p:nvPr/>
        </p:nvSpPr>
        <p:spPr>
          <a:xfrm>
            <a:off x="2240658" y="4610295"/>
            <a:ext cx="6650124"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Việc theo dõi và biết được nhiệt độ trong ngày có ích lợi gì?</a:t>
            </a:r>
            <a:endParaRPr lang="en-US"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684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cTn>
                              </p:par>
                              <p:par>
                                <p:cTn id="34" presetID="32" presetClass="emph" presetSubtype="0" fill="hold" grpId="1" nodeType="withEffect">
                                  <p:stCondLst>
                                    <p:cond delay="0"/>
                                  </p:stCondLst>
                                  <p:childTnLst>
                                    <p:animRot by="120000">
                                      <p:cBhvr>
                                        <p:cTn id="35" dur="100" fill="hold">
                                          <p:stCondLst>
                                            <p:cond delay="0"/>
                                          </p:stCondLst>
                                        </p:cTn>
                                        <p:tgtEl>
                                          <p:spTgt spid="9"/>
                                        </p:tgtEl>
                                        <p:attrNameLst>
                                          <p:attrName>r</p:attrName>
                                        </p:attrNameLst>
                                      </p:cBhvr>
                                    </p:animRot>
                                    <p:animRot by="-240000">
                                      <p:cBhvr>
                                        <p:cTn id="36" dur="200" fill="hold">
                                          <p:stCondLst>
                                            <p:cond delay="200"/>
                                          </p:stCondLst>
                                        </p:cTn>
                                        <p:tgtEl>
                                          <p:spTgt spid="9"/>
                                        </p:tgtEl>
                                        <p:attrNameLst>
                                          <p:attrName>r</p:attrName>
                                        </p:attrNameLst>
                                      </p:cBhvr>
                                    </p:animRot>
                                    <p:animRot by="240000">
                                      <p:cBhvr>
                                        <p:cTn id="37" dur="200" fill="hold">
                                          <p:stCondLst>
                                            <p:cond delay="400"/>
                                          </p:stCondLst>
                                        </p:cTn>
                                        <p:tgtEl>
                                          <p:spTgt spid="9"/>
                                        </p:tgtEl>
                                        <p:attrNameLst>
                                          <p:attrName>r</p:attrName>
                                        </p:attrNameLst>
                                      </p:cBhvr>
                                    </p:animRot>
                                    <p:animRot by="-240000">
                                      <p:cBhvr>
                                        <p:cTn id="38" dur="200" fill="hold">
                                          <p:stCondLst>
                                            <p:cond delay="600"/>
                                          </p:stCondLst>
                                        </p:cTn>
                                        <p:tgtEl>
                                          <p:spTgt spid="9"/>
                                        </p:tgtEl>
                                        <p:attrNameLst>
                                          <p:attrName>r</p:attrName>
                                        </p:attrNameLst>
                                      </p:cBhvr>
                                    </p:animRot>
                                    <p:animRot by="120000">
                                      <p:cBhvr>
                                        <p:cTn id="39" dur="200" fill="hold">
                                          <p:stCondLst>
                                            <p:cond delay="800"/>
                                          </p:stCondLst>
                                        </p:cTn>
                                        <p:tgtEl>
                                          <p:spTgt spid="9"/>
                                        </p:tgtEl>
                                        <p:attrNameLst>
                                          <p:attrName>r</p:attrName>
                                        </p:attrNameLst>
                                      </p:cBhvr>
                                    </p:animRot>
                                  </p:childTnLst>
                                </p:cTn>
                              </p:par>
                              <p:par>
                                <p:cTn id="40" presetID="32" presetClass="emph" presetSubtype="0" fill="hold" grpId="1" nodeType="withEffect">
                                  <p:stCondLst>
                                    <p:cond delay="0"/>
                                  </p:stCondLst>
                                  <p:childTnLst>
                                    <p:animRot by="120000">
                                      <p:cBhvr>
                                        <p:cTn id="41" dur="100" fill="hold">
                                          <p:stCondLst>
                                            <p:cond delay="0"/>
                                          </p:stCondLst>
                                        </p:cTn>
                                        <p:tgtEl>
                                          <p:spTgt spid="7"/>
                                        </p:tgtEl>
                                        <p:attrNameLst>
                                          <p:attrName>r</p:attrName>
                                        </p:attrNameLst>
                                      </p:cBhvr>
                                    </p:animRot>
                                    <p:animRot by="-240000">
                                      <p:cBhvr>
                                        <p:cTn id="42" dur="200" fill="hold">
                                          <p:stCondLst>
                                            <p:cond delay="200"/>
                                          </p:stCondLst>
                                        </p:cTn>
                                        <p:tgtEl>
                                          <p:spTgt spid="7"/>
                                        </p:tgtEl>
                                        <p:attrNameLst>
                                          <p:attrName>r</p:attrName>
                                        </p:attrNameLst>
                                      </p:cBhvr>
                                    </p:animRot>
                                    <p:animRot by="240000">
                                      <p:cBhvr>
                                        <p:cTn id="43" dur="200" fill="hold">
                                          <p:stCondLst>
                                            <p:cond delay="400"/>
                                          </p:stCondLst>
                                        </p:cTn>
                                        <p:tgtEl>
                                          <p:spTgt spid="7"/>
                                        </p:tgtEl>
                                        <p:attrNameLst>
                                          <p:attrName>r</p:attrName>
                                        </p:attrNameLst>
                                      </p:cBhvr>
                                    </p:animRot>
                                    <p:animRot by="-240000">
                                      <p:cBhvr>
                                        <p:cTn id="44" dur="200" fill="hold">
                                          <p:stCondLst>
                                            <p:cond delay="600"/>
                                          </p:stCondLst>
                                        </p:cTn>
                                        <p:tgtEl>
                                          <p:spTgt spid="7"/>
                                        </p:tgtEl>
                                        <p:attrNameLst>
                                          <p:attrName>r</p:attrName>
                                        </p:attrNameLst>
                                      </p:cBhvr>
                                    </p:animRot>
                                    <p:animRot by="120000">
                                      <p:cBhvr>
                                        <p:cTn id="45" dur="200" fill="hold">
                                          <p:stCondLst>
                                            <p:cond delay="800"/>
                                          </p:stCondLst>
                                        </p:cTn>
                                        <p:tgtEl>
                                          <p:spTgt spid="7"/>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00"/>
                                        <p:tgtEl>
                                          <p:spTgt spid="1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7" grpId="0"/>
      <p:bldP spid="7" grpId="0" animBg="1"/>
      <p:bldP spid="7" grpId="1" animBg="1"/>
      <p:bldP spid="9" grpId="0"/>
      <p:bldP spid="9" grpId="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393895"/>
            <a:ext cx="10620134" cy="4297376"/>
          </a:xfrm>
          <a:prstGeom prst="roundRect">
            <a:avLst/>
          </a:prstGeom>
          <a:solidFill>
            <a:schemeClr val="bg1">
              <a:alpha val="78000"/>
            </a:schemeClr>
          </a:solidFill>
          <a:ln w="38100">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9">
            <a:extLst>
              <a:ext uri="{FF2B5EF4-FFF2-40B4-BE49-F238E27FC236}">
                <a16:creationId xmlns:a16="http://schemas.microsoft.com/office/drawing/2014/main" xmlns="" id="{9DA8D97D-12C4-56F4-2E0D-A9CF80D5F7AE}"/>
              </a:ext>
            </a:extLst>
          </p:cNvPr>
          <p:cNvSpPr txBox="1"/>
          <p:nvPr/>
        </p:nvSpPr>
        <p:spPr>
          <a:xfrm>
            <a:off x="736980" y="449989"/>
            <a:ext cx="10620134" cy="1200329"/>
          </a:xfrm>
          <a:prstGeom prst="rect">
            <a:avLst/>
          </a:prstGeom>
          <a:noFill/>
        </p:spPr>
        <p:txBody>
          <a:bodyPr wrap="square">
            <a:spAutoFit/>
          </a:bodyPr>
          <a:lstStyle/>
          <a:p>
            <a:pPr lvl="0" algn="ctr">
              <a:defRPr/>
            </a:pPr>
            <a:r>
              <a:rPr lang="en-US" sz="7200">
                <a:solidFill>
                  <a:srgbClr val="FF6600"/>
                </a:solidFill>
                <a:latin typeface="LNTH-LuoLuoNotangYuanTi 1" pitchFamily="2" charset="-128"/>
                <a:ea typeface="LNTH-LuoLuoNotangYuanTi 1" pitchFamily="2" charset="-128"/>
                <a:cs typeface="LNTH-LuoLuoNotangYuanTi 1" pitchFamily="2" charset="-128"/>
              </a:rPr>
              <a:t>GIẢI ĐÁP</a:t>
            </a:r>
          </a:p>
        </p:txBody>
      </p:sp>
      <p:pic>
        <p:nvPicPr>
          <p:cNvPr id="10" name="Picture 14">
            <a:extLst>
              <a:ext uri="{FF2B5EF4-FFF2-40B4-BE49-F238E27FC236}">
                <a16:creationId xmlns:a16="http://schemas.microsoft.com/office/drawing/2014/main" xmlns="" id="{EAD2D975-F101-A59D-B9DF-6948B2088EF0}"/>
              </a:ext>
            </a:extLst>
          </p:cNvPr>
          <p:cNvPicPr>
            <a:picLocks noChangeAspect="1"/>
          </p:cNvPicPr>
          <p:nvPr/>
        </p:nvPicPr>
        <p:blipFill>
          <a:blip r:embed="rId2"/>
          <a:stretch>
            <a:fillRect/>
          </a:stretch>
        </p:blipFill>
        <p:spPr>
          <a:xfrm>
            <a:off x="1089479" y="1614080"/>
            <a:ext cx="1074387" cy="789152"/>
          </a:xfrm>
          <a:prstGeom prst="rect">
            <a:avLst/>
          </a:prstGeom>
        </p:spPr>
      </p:pic>
      <p:sp>
        <p:nvSpPr>
          <p:cNvPr id="11" name="Hộp Văn bản 10">
            <a:extLst>
              <a:ext uri="{FF2B5EF4-FFF2-40B4-BE49-F238E27FC236}">
                <a16:creationId xmlns:a16="http://schemas.microsoft.com/office/drawing/2014/main" xmlns="" id="{495A96FB-C586-7361-B6BA-D773A248CA42}"/>
              </a:ext>
            </a:extLst>
          </p:cNvPr>
          <p:cNvSpPr txBox="1"/>
          <p:nvPr/>
        </p:nvSpPr>
        <p:spPr>
          <a:xfrm>
            <a:off x="2226589" y="1620387"/>
            <a:ext cx="8774345"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Việc theo dõi và biết được nhiệt độ trong ngày có ích lợi gì?</a:t>
            </a:r>
            <a:endParaRPr lang="en-US" sz="3200" b="1">
              <a:latin typeface="Calibri" panose="020F0502020204030204" pitchFamily="34" charset="0"/>
              <a:cs typeface="Calibri" panose="020F0502020204030204" pitchFamily="34" charset="0"/>
            </a:endParaRPr>
          </a:p>
        </p:txBody>
      </p:sp>
      <p:sp>
        <p:nvSpPr>
          <p:cNvPr id="6" name="Hộp Văn bản 5">
            <a:extLst>
              <a:ext uri="{FF2B5EF4-FFF2-40B4-BE49-F238E27FC236}">
                <a16:creationId xmlns:a16="http://schemas.microsoft.com/office/drawing/2014/main" xmlns="" id="{DF23311E-7283-75E7-844A-B45D87D2D53C}"/>
              </a:ext>
            </a:extLst>
          </p:cNvPr>
          <p:cNvSpPr txBox="1"/>
          <p:nvPr/>
        </p:nvSpPr>
        <p:spPr>
          <a:xfrm>
            <a:off x="2226589" y="2890391"/>
            <a:ext cx="8774345"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Chúng ta cần theo dõi nhiệt độ trong ngày để chọn trang phục phù hợp khi ra ngoài.</a:t>
            </a:r>
            <a:endParaRPr lang="en-US" sz="3200">
              <a:latin typeface="Calibri" panose="020F0502020204030204" pitchFamily="34" charset="0"/>
              <a:cs typeface="Calibri" panose="020F0502020204030204" pitchFamily="34" charset="0"/>
            </a:endParaRPr>
          </a:p>
        </p:txBody>
      </p:sp>
      <p:pic>
        <p:nvPicPr>
          <p:cNvPr id="8" name="Picture 2" descr="Cute Colorful Flower PNG &amp; SVG Design For T-Shirts">
            <a:extLst>
              <a:ext uri="{FF2B5EF4-FFF2-40B4-BE49-F238E27FC236}">
                <a16:creationId xmlns:a16="http://schemas.microsoft.com/office/drawing/2014/main" xmlns="" id="{64BC1AFF-AC84-C8C0-9F66-AFCBB6F41B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589" y="2890391"/>
            <a:ext cx="792000" cy="792000"/>
          </a:xfrm>
          <a:prstGeom prst="rect">
            <a:avLst/>
          </a:prstGeom>
          <a:noFill/>
          <a:effectLst>
            <a:innerShdw blurRad="63500" dist="38100" dir="13500000">
              <a:schemeClr val="tx1">
                <a:lumMod val="65000"/>
                <a:lumOff val="35000"/>
                <a:alpha val="50000"/>
              </a:schemeClr>
            </a:innerShdw>
          </a:effectLst>
          <a:extLst>
            <a:ext uri="{909E8E84-426E-40DD-AFC4-6F175D3DCCD1}">
              <a14:hiddenFill xmlns:a14="http://schemas.microsoft.com/office/drawing/2010/main">
                <a:solidFill>
                  <a:srgbClr val="FFFFFF"/>
                </a:solidFill>
              </a14:hiddenFill>
            </a:ext>
          </a:extLst>
        </p:spPr>
      </p:pic>
      <p:pic>
        <p:nvPicPr>
          <p:cNvPr id="4" name="Hình ảnh 3" descr="Ảnh có chứa phim hoạt hình, cười, Phim hoạt hình, minh họa&#10;&#10;Mô tả được tạo tự động">
            <a:extLst>
              <a:ext uri="{FF2B5EF4-FFF2-40B4-BE49-F238E27FC236}">
                <a16:creationId xmlns:a16="http://schemas.microsoft.com/office/drawing/2014/main" xmlns="" id="{89E3449F-B5CC-1925-68C3-7432C69392D9}"/>
              </a:ext>
            </a:extLst>
          </p:cNvPr>
          <p:cNvPicPr>
            <a:picLocks noChangeAspect="1"/>
          </p:cNvPicPr>
          <p:nvPr/>
        </p:nvPicPr>
        <p:blipFill>
          <a:blip r:embed="rId4"/>
          <a:stretch>
            <a:fillRect/>
          </a:stretch>
        </p:blipFill>
        <p:spPr>
          <a:xfrm flipH="1">
            <a:off x="6726016" y="2542584"/>
            <a:ext cx="5066918" cy="4525285"/>
          </a:xfrm>
          <a:prstGeom prst="rect">
            <a:avLst/>
          </a:prstGeom>
        </p:spPr>
      </p:pic>
    </p:spTree>
    <p:extLst>
      <p:ext uri="{BB962C8B-B14F-4D97-AF65-F5344CB8AC3E}">
        <p14:creationId xmlns:p14="http://schemas.microsoft.com/office/powerpoint/2010/main" val="21879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85933" y="956603"/>
            <a:ext cx="10620134" cy="4164037"/>
          </a:xfrm>
          <a:prstGeom prst="roundRect">
            <a:avLst/>
          </a:prstGeom>
          <a:solidFill>
            <a:schemeClr val="bg1">
              <a:alpha val="78000"/>
            </a:schemeClr>
          </a:solidFill>
          <a:ln w="38100">
            <a:solidFill>
              <a:schemeClr val="accent5"/>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xmlns="" id="{DF23311E-7283-75E7-844A-B45D87D2D53C}"/>
              </a:ext>
            </a:extLst>
          </p:cNvPr>
          <p:cNvSpPr txBox="1"/>
          <p:nvPr/>
        </p:nvSpPr>
        <p:spPr>
          <a:xfrm>
            <a:off x="1579506" y="2363678"/>
            <a:ext cx="9692639" cy="1754326"/>
          </a:xfrm>
          <a:prstGeom prst="rect">
            <a:avLst/>
          </a:prstGeom>
          <a:noFill/>
        </p:spPr>
        <p:txBody>
          <a:bodyPr wrap="square">
            <a:spAutoFit/>
          </a:bodyPr>
          <a:lstStyle/>
          <a:p>
            <a:pPr algn="just"/>
            <a:r>
              <a:rPr lang="vi-VN" sz="3600">
                <a:latin typeface="Calibri" panose="020F0502020204030204" pitchFamily="34" charset="0"/>
                <a:cs typeface="Calibri" panose="020F0502020204030204" pitchFamily="34" charset="0"/>
              </a:rPr>
              <a:t>Chúng ta có thể sử dụng các các phương tiện truyền thông để biết nhiệt độ trong một ngày tại địa phương.</a:t>
            </a:r>
            <a:endParaRPr lang="en-US" sz="3600">
              <a:latin typeface="Calibri" panose="020F0502020204030204" pitchFamily="34" charset="0"/>
              <a:cs typeface="Calibri" panose="020F0502020204030204" pitchFamily="34" charset="0"/>
            </a:endParaRPr>
          </a:p>
        </p:txBody>
      </p:sp>
      <p:sp>
        <p:nvSpPr>
          <p:cNvPr id="4" name="TextBox 9">
            <a:extLst>
              <a:ext uri="{FF2B5EF4-FFF2-40B4-BE49-F238E27FC236}">
                <a16:creationId xmlns:a16="http://schemas.microsoft.com/office/drawing/2014/main" xmlns="" id="{A4193CBF-D009-345D-525E-FD41347E24D5}"/>
              </a:ext>
            </a:extLst>
          </p:cNvPr>
          <p:cNvSpPr txBox="1"/>
          <p:nvPr/>
        </p:nvSpPr>
        <p:spPr>
          <a:xfrm>
            <a:off x="2474213" y="1164679"/>
            <a:ext cx="73031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rgbClr val="FF6600"/>
                </a:solidFill>
                <a:latin typeface="LNTH-LuoLuoNotangYuanTi 1" pitchFamily="2" charset="-128"/>
                <a:ea typeface="LNTH-LuoLuoNotangYuanTi 1" pitchFamily="2" charset="-128"/>
                <a:cs typeface="LNTH-LuoLuoNotangYuanTi 1" pitchFamily="2" charset="-128"/>
              </a:rPr>
              <a:t>KẾT LUẬN</a:t>
            </a:r>
            <a:endParaRPr kumimoji="0" lang="en-US" sz="66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7" name="Picture 17">
            <a:extLst>
              <a:ext uri="{FF2B5EF4-FFF2-40B4-BE49-F238E27FC236}">
                <a16:creationId xmlns:a16="http://schemas.microsoft.com/office/drawing/2014/main" xmlns="" id="{46766821-8730-FDA8-5A61-4EED5B71E7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999103" y="1369657"/>
            <a:ext cx="917477" cy="934216"/>
          </a:xfrm>
          <a:prstGeom prst="rect">
            <a:avLst/>
          </a:prstGeom>
        </p:spPr>
      </p:pic>
      <p:pic>
        <p:nvPicPr>
          <p:cNvPr id="9" name="Picture 17">
            <a:extLst>
              <a:ext uri="{FF2B5EF4-FFF2-40B4-BE49-F238E27FC236}">
                <a16:creationId xmlns:a16="http://schemas.microsoft.com/office/drawing/2014/main" xmlns="" id="{80629291-1C4A-8D15-0270-F05EBCF938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333259" y="1369656"/>
            <a:ext cx="917477" cy="934216"/>
          </a:xfrm>
          <a:prstGeom prst="rect">
            <a:avLst/>
          </a:prstGeom>
        </p:spPr>
      </p:pic>
      <p:pic>
        <p:nvPicPr>
          <p:cNvPr id="12" name="Hình ảnh 11" descr="Ảnh có chứa cười, Phim hoạt hình, hình mẫu, Hoạt hình&#10;&#10;Mô tả được tạo tự động">
            <a:extLst>
              <a:ext uri="{FF2B5EF4-FFF2-40B4-BE49-F238E27FC236}">
                <a16:creationId xmlns:a16="http://schemas.microsoft.com/office/drawing/2014/main" xmlns="" id="{1CC170D7-44D2-F898-1A32-18F78BD696FF}"/>
              </a:ext>
            </a:extLst>
          </p:cNvPr>
          <p:cNvPicPr>
            <a:picLocks noChangeAspect="1"/>
          </p:cNvPicPr>
          <p:nvPr/>
        </p:nvPicPr>
        <p:blipFill>
          <a:blip r:embed="rId5"/>
          <a:stretch>
            <a:fillRect/>
          </a:stretch>
        </p:blipFill>
        <p:spPr>
          <a:xfrm>
            <a:off x="5809899" y="3339791"/>
            <a:ext cx="3686138" cy="3686138"/>
          </a:xfrm>
          <a:prstGeom prst="rect">
            <a:avLst/>
          </a:prstGeom>
        </p:spPr>
      </p:pic>
      <p:pic>
        <p:nvPicPr>
          <p:cNvPr id="13" name="Picture 6">
            <a:extLst>
              <a:ext uri="{FF2B5EF4-FFF2-40B4-BE49-F238E27FC236}">
                <a16:creationId xmlns:a16="http://schemas.microsoft.com/office/drawing/2014/main" xmlns="" id="{6876DB0E-0FEB-3AA5-B9D2-44EE4D7232E4}"/>
              </a:ext>
            </a:extLst>
          </p:cNvPr>
          <p:cNvPicPr>
            <a:picLocks noChangeAspect="1"/>
          </p:cNvPicPr>
          <p:nvPr/>
        </p:nvPicPr>
        <p:blipFill>
          <a:blip r:embed="rId6"/>
          <a:stretch>
            <a:fillRect/>
          </a:stretch>
        </p:blipFill>
        <p:spPr>
          <a:xfrm>
            <a:off x="954273" y="2406047"/>
            <a:ext cx="588529" cy="578417"/>
          </a:xfrm>
          <a:prstGeom prst="rect">
            <a:avLst/>
          </a:prstGeom>
        </p:spPr>
      </p:pic>
    </p:spTree>
    <p:extLst>
      <p:ext uri="{BB962C8B-B14F-4D97-AF65-F5344CB8AC3E}">
        <p14:creationId xmlns:p14="http://schemas.microsoft.com/office/powerpoint/2010/main" val="3675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trang phục, phim hoạt hình, giày dép, Phim hoạt hình&#10;&#10;Mô tả được tạo tự động">
            <a:extLst>
              <a:ext uri="{FF2B5EF4-FFF2-40B4-BE49-F238E27FC236}">
                <a16:creationId xmlns:a16="http://schemas.microsoft.com/office/drawing/2014/main" xmlns="" id="{7EB32AAF-D607-3906-6EF0-742F9B67EC3E}"/>
              </a:ext>
            </a:extLst>
          </p:cNvPr>
          <p:cNvPicPr>
            <a:picLocks noChangeAspect="1"/>
          </p:cNvPicPr>
          <p:nvPr/>
        </p:nvPicPr>
        <p:blipFill rotWithShape="1">
          <a:blip r:embed="rId2">
            <a:extLst>
              <a:ext uri="{28A0092B-C50C-407E-A947-70E740481C1C}">
                <a14:useLocalDpi xmlns:a14="http://schemas.microsoft.com/office/drawing/2010/main" val="0"/>
              </a:ext>
            </a:extLst>
          </a:blip>
          <a:srcRect t="1" b="42255"/>
          <a:stretch/>
        </p:blipFill>
        <p:spPr>
          <a:xfrm>
            <a:off x="-1" y="0"/>
            <a:ext cx="12192001" cy="6858000"/>
          </a:xfrm>
          <a:prstGeom prst="rect">
            <a:avLst/>
          </a:prstGeom>
        </p:spPr>
      </p:pic>
      <p:grpSp>
        <p:nvGrpSpPr>
          <p:cNvPr id="2" name="Group 13">
            <a:extLst>
              <a:ext uri="{FF2B5EF4-FFF2-40B4-BE49-F238E27FC236}">
                <a16:creationId xmlns:a16="http://schemas.microsoft.com/office/drawing/2014/main" xmlns="" id="{1FB3EF61-70BD-593C-279A-5223A234E0A0}"/>
              </a:ext>
            </a:extLst>
          </p:cNvPr>
          <p:cNvGrpSpPr/>
          <p:nvPr/>
        </p:nvGrpSpPr>
        <p:grpSpPr>
          <a:xfrm>
            <a:off x="-1263155" y="197421"/>
            <a:ext cx="10041301" cy="1884811"/>
            <a:chOff x="1575311" y="446027"/>
            <a:chExt cx="11171227" cy="1884811"/>
          </a:xfrm>
        </p:grpSpPr>
        <p:sp>
          <p:nvSpPr>
            <p:cNvPr id="3" name="TextBox 8">
              <a:extLst>
                <a:ext uri="{FF2B5EF4-FFF2-40B4-BE49-F238E27FC236}">
                  <a16:creationId xmlns:a16="http://schemas.microsoft.com/office/drawing/2014/main" xmlns="" id="{39BB5CC0-A88E-D2F8-3362-A3D30742B304}"/>
                </a:ext>
              </a:extLst>
            </p:cNvPr>
            <p:cNvSpPr txBox="1"/>
            <p:nvPr/>
          </p:nvSpPr>
          <p:spPr>
            <a:xfrm>
              <a:off x="1575311" y="446027"/>
              <a:ext cx="11171227" cy="188481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04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KHÁM PHÁ</a:t>
              </a:r>
            </a:p>
          </p:txBody>
        </p:sp>
        <p:sp>
          <p:nvSpPr>
            <p:cNvPr id="4" name="TextBox 12">
              <a:extLst>
                <a:ext uri="{FF2B5EF4-FFF2-40B4-BE49-F238E27FC236}">
                  <a16:creationId xmlns:a16="http://schemas.microsoft.com/office/drawing/2014/main" xmlns="" id="{21E41C49-472A-C4E5-97B6-CF0C28C4F084}"/>
                </a:ext>
              </a:extLst>
            </p:cNvPr>
            <p:cNvSpPr txBox="1"/>
            <p:nvPr/>
          </p:nvSpPr>
          <p:spPr>
            <a:xfrm>
              <a:off x="1575311" y="446027"/>
              <a:ext cx="11171227" cy="188481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0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a:t>
              </a:r>
              <a:r>
                <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0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r>
                <a:rPr lang="sv-SE" sz="10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M </a:t>
              </a:r>
              <a:r>
                <a:rPr lang="sv-SE" sz="10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P</a:t>
              </a:r>
              <a:r>
                <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0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endPar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92835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hực vật, phim hoạt hình, hình vẽ, bức vẽ&#10;&#10;Mô tả được tạo tự động">
            <a:extLst>
              <a:ext uri="{FF2B5EF4-FFF2-40B4-BE49-F238E27FC236}">
                <a16:creationId xmlns:a16="http://schemas.microsoft.com/office/drawing/2014/main" xmlns="" id="{C7CA3553-439A-FFF9-DF68-B0EF80EF94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547" r="3453" b="-1245"/>
          <a:stretch/>
        </p:blipFill>
        <p:spPr>
          <a:xfrm>
            <a:off x="0" y="-1"/>
            <a:ext cx="6096000" cy="6966857"/>
          </a:xfrm>
          <a:prstGeom prst="rect">
            <a:avLst/>
          </a:prstGeom>
        </p:spPr>
      </p:pic>
      <p:pic>
        <p:nvPicPr>
          <p:cNvPr id="9" name="Hình ảnh 8" descr="Ảnh có chứa tuyết, mùa đông, phim hoạt hình, minh họa&#10;&#10;Mô tả được tạo tự động">
            <a:extLst>
              <a:ext uri="{FF2B5EF4-FFF2-40B4-BE49-F238E27FC236}">
                <a16:creationId xmlns:a16="http://schemas.microsoft.com/office/drawing/2014/main" xmlns="" id="{CED01C21-0002-3C1C-86F8-128D9E9F1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08"/>
          <a:stretch/>
        </p:blipFill>
        <p:spPr>
          <a:xfrm>
            <a:off x="6096000" y="-1"/>
            <a:ext cx="6096000" cy="6858000"/>
          </a:xfrm>
          <a:prstGeom prst="rect">
            <a:avLst/>
          </a:prstGeom>
        </p:spPr>
      </p:pic>
      <p:pic>
        <p:nvPicPr>
          <p:cNvPr id="11" name="Hình ảnh 10" descr="Ảnh có chứa văn bản, phim hoạt hình, Tác phẩm nghệ thuật của trẻ con, minh họa&#10;&#10;Mô tả được tạo tự động">
            <a:extLst>
              <a:ext uri="{FF2B5EF4-FFF2-40B4-BE49-F238E27FC236}">
                <a16:creationId xmlns:a16="http://schemas.microsoft.com/office/drawing/2014/main" xmlns="" id="{665F8DD1-887C-5D34-6B64-F6460707FA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929" b="74465" l="13542" r="47607">
                        <a14:foregroundMark x1="30377" y1="16283" x2="30377" y2="16283"/>
                        <a14:foregroundMark x1="32883" y1="73657" x2="32883" y2="73657"/>
                        <a14:foregroundMark x1="20495" y1="73455" x2="20495" y2="73455"/>
                        <a14:foregroundMark x1="21988" y1="74505" x2="21988" y2="74505"/>
                        <a14:foregroundMark x1="32151" y1="74303" x2="32151" y2="74303"/>
                        <a14:foregroundMark x1="29505" y1="12929" x2="29505" y2="12929"/>
                      </a14:backgroundRemoval>
                    </a14:imgEffect>
                  </a14:imgLayer>
                </a14:imgProps>
              </a:ext>
              <a:ext uri="{28A0092B-C50C-407E-A947-70E740481C1C}">
                <a14:useLocalDpi xmlns:a14="http://schemas.microsoft.com/office/drawing/2010/main" val="0"/>
              </a:ext>
            </a:extLst>
          </a:blip>
          <a:srcRect l="9301" t="10794" r="48083" b="22539"/>
          <a:stretch/>
        </p:blipFill>
        <p:spPr>
          <a:xfrm>
            <a:off x="950685" y="2401335"/>
            <a:ext cx="4194629" cy="4572001"/>
          </a:xfrm>
          <a:prstGeom prst="rect">
            <a:avLst/>
          </a:prstGeom>
        </p:spPr>
      </p:pic>
      <p:pic>
        <p:nvPicPr>
          <p:cNvPr id="14" name="Hình ảnh 13" descr="Ảnh có chứa văn bản, phim hoạt hình, Tác phẩm nghệ thuật của trẻ con, minh họa&#10;&#10;Mô tả được tạo tự động">
            <a:extLst>
              <a:ext uri="{FF2B5EF4-FFF2-40B4-BE49-F238E27FC236}">
                <a16:creationId xmlns:a16="http://schemas.microsoft.com/office/drawing/2014/main" xmlns="" id="{9B912C1C-C918-CA80-E500-C4B3AC129E98}"/>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1798" b="73859" l="54026" r="86881">
                        <a14:foregroundMark x1="68863" y1="11838" x2="68863" y2="11838"/>
                        <a14:foregroundMark x1="74465" y1="72364" x2="74465" y2="72364"/>
                        <a14:foregroundMark x1="67399" y1="72364" x2="67399" y2="72364"/>
                        <a14:foregroundMark x1="67399" y1="72364" x2="64611" y2="73859"/>
                        <a14:foregroundMark x1="73142" y1="70263" x2="76239" y2="73455"/>
                      </a14:backgroundRemoval>
                    </a14:imgEffect>
                  </a14:imgLayer>
                </a14:imgProps>
              </a:ext>
              <a:ext uri="{28A0092B-C50C-407E-A947-70E740481C1C}">
                <a14:useLocalDpi xmlns:a14="http://schemas.microsoft.com/office/drawing/2010/main" val="0"/>
              </a:ext>
            </a:extLst>
          </a:blip>
          <a:srcRect l="50000" t="6772" r="9006" b="23069"/>
          <a:stretch/>
        </p:blipFill>
        <p:spPr>
          <a:xfrm>
            <a:off x="7195457" y="2265366"/>
            <a:ext cx="3897085" cy="4647062"/>
          </a:xfrm>
          <a:prstGeom prst="rect">
            <a:avLst/>
          </a:prstGeom>
        </p:spPr>
      </p:pic>
      <p:grpSp>
        <p:nvGrpSpPr>
          <p:cNvPr id="6" name="Nhóm 23">
            <a:extLst>
              <a:ext uri="{FF2B5EF4-FFF2-40B4-BE49-F238E27FC236}">
                <a16:creationId xmlns:a16="http://schemas.microsoft.com/office/drawing/2014/main" xmlns="" id="{ABCFE38A-21B1-FC87-4A6C-349E19C4CD03}"/>
              </a:ext>
            </a:extLst>
          </p:cNvPr>
          <p:cNvGrpSpPr/>
          <p:nvPr/>
        </p:nvGrpSpPr>
        <p:grpSpPr>
          <a:xfrm>
            <a:off x="3644972" y="621820"/>
            <a:ext cx="4915306" cy="1096908"/>
            <a:chOff x="3761697" y="4688527"/>
            <a:chExt cx="4292114" cy="1398368"/>
          </a:xfrm>
        </p:grpSpPr>
        <p:sp>
          <p:nvSpPr>
            <p:cNvPr id="8" name="TextBox 67">
              <a:extLst>
                <a:ext uri="{FF2B5EF4-FFF2-40B4-BE49-F238E27FC236}">
                  <a16:creationId xmlns:a16="http://schemas.microsoft.com/office/drawing/2014/main" xmlns="" id="{0E1FB0FA-32E4-F9F1-80CC-279997E46C45}"/>
                </a:ext>
              </a:extLst>
            </p:cNvPr>
            <p:cNvSpPr txBox="1"/>
            <p:nvPr/>
          </p:nvSpPr>
          <p:spPr>
            <a:xfrm>
              <a:off x="3761697" y="4688527"/>
              <a:ext cx="4280542" cy="1381474"/>
            </a:xfrm>
            <a:prstGeom prst="rect">
              <a:avLst/>
            </a:prstGeom>
            <a:noFill/>
          </p:spPr>
          <p:txBody>
            <a:bodyPr wrap="square" rtlCol="0">
              <a:prstTxWarp prst="textArchUp">
                <a:avLst/>
              </a:prstTxWarp>
              <a:spAutoFit/>
            </a:bodyPr>
            <a:lstStyle/>
            <a:p>
              <a:pPr algn="ctr"/>
              <a:r>
                <a:rPr lang="en-US" sz="48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480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3:</a:t>
              </a:r>
              <a:endParaRPr lang="en-US" sz="48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10" name="TextBox 67">
              <a:extLst>
                <a:ext uri="{FF2B5EF4-FFF2-40B4-BE49-F238E27FC236}">
                  <a16:creationId xmlns:a16="http://schemas.microsoft.com/office/drawing/2014/main" xmlns="" id="{41E1D489-E365-6324-C5A4-8FEA96B31151}"/>
                </a:ext>
              </a:extLst>
            </p:cNvPr>
            <p:cNvSpPr txBox="1"/>
            <p:nvPr/>
          </p:nvSpPr>
          <p:spPr>
            <a:xfrm>
              <a:off x="3773269" y="4705421"/>
              <a:ext cx="4280542" cy="1381474"/>
            </a:xfrm>
            <a:prstGeom prst="rect">
              <a:avLst/>
            </a:prstGeom>
            <a:noFill/>
          </p:spPr>
          <p:txBody>
            <a:bodyPr wrap="square" rtlCol="0">
              <a:prstTxWarp prst="textArchUp">
                <a:avLst/>
              </a:prstTxWarp>
              <a:spAutoFit/>
            </a:bodyPr>
            <a:lstStyle/>
            <a:p>
              <a:pPr algn="ctr"/>
              <a:r>
                <a:rPr lang="en-US" sz="4800"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480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3:</a:t>
              </a:r>
              <a:endParaRPr lang="en-US" sz="4800" dirty="0">
                <a:ln w="9525">
                  <a:noFill/>
                  <a:prstDash val="solid"/>
                </a:ln>
                <a:solidFill>
                  <a:srgbClr val="FF5D5D"/>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
        <p:nvSpPr>
          <p:cNvPr id="12" name="Hộp Văn bản 14">
            <a:extLst>
              <a:ext uri="{FF2B5EF4-FFF2-40B4-BE49-F238E27FC236}">
                <a16:creationId xmlns:a16="http://schemas.microsoft.com/office/drawing/2014/main" xmlns="" id="{74BCE285-3E0D-5277-336D-4098030E80C5}"/>
              </a:ext>
            </a:extLst>
          </p:cNvPr>
          <p:cNvSpPr txBox="1"/>
          <p:nvPr/>
        </p:nvSpPr>
        <p:spPr>
          <a:xfrm>
            <a:off x="278040" y="1074719"/>
            <a:ext cx="11635919" cy="2123658"/>
          </a:xfrm>
          <a:prstGeom prst="rect">
            <a:avLst/>
          </a:prstGeom>
          <a:noFill/>
        </p:spPr>
        <p:txBody>
          <a:bodyPr wrap="square">
            <a:spAutoFit/>
          </a:bodyPr>
          <a:lstStyle/>
          <a:p>
            <a:pPr algn="ctr"/>
            <a:r>
              <a:rPr lang="en-US" sz="6600">
                <a:ln w="190500">
                  <a:solidFill>
                    <a:schemeClr val="bg1"/>
                  </a:solidFill>
                </a:ln>
                <a:solidFill>
                  <a:schemeClr val="bg1"/>
                </a:solidFill>
                <a:latin typeface="iCiel Pony" panose="02000000000000000000" pitchFamily="2" charset="0"/>
              </a:rPr>
              <a:t>NHIỆT KẾ VÀ CÁCH SỬ DỤNG NHIẾT KẾ</a:t>
            </a:r>
            <a:endParaRPr lang="vi-VN" sz="6600" dirty="0">
              <a:ln w="190500">
                <a:solidFill>
                  <a:schemeClr val="bg1"/>
                </a:solidFill>
              </a:ln>
              <a:solidFill>
                <a:schemeClr val="bg1"/>
              </a:solidFill>
              <a:latin typeface="iCiel Pony" panose="02000000000000000000" pitchFamily="2" charset="0"/>
            </a:endParaRPr>
          </a:p>
        </p:txBody>
      </p:sp>
      <p:sp>
        <p:nvSpPr>
          <p:cNvPr id="2" name="Hộp Văn bản 14">
            <a:extLst>
              <a:ext uri="{FF2B5EF4-FFF2-40B4-BE49-F238E27FC236}">
                <a16:creationId xmlns:a16="http://schemas.microsoft.com/office/drawing/2014/main" xmlns="" id="{186E0209-0762-AE9E-8563-D605C508A49E}"/>
              </a:ext>
            </a:extLst>
          </p:cNvPr>
          <p:cNvSpPr txBox="1"/>
          <p:nvPr/>
        </p:nvSpPr>
        <p:spPr>
          <a:xfrm>
            <a:off x="278040" y="1084656"/>
            <a:ext cx="11635919" cy="2123658"/>
          </a:xfrm>
          <a:prstGeom prst="rect">
            <a:avLst/>
          </a:prstGeom>
          <a:noFill/>
        </p:spPr>
        <p:txBody>
          <a:bodyPr wrap="square">
            <a:spAutoFit/>
          </a:bodyPr>
          <a:lstStyle/>
          <a:p>
            <a:pPr algn="ctr"/>
            <a:r>
              <a:rPr lang="en-US" sz="6600">
                <a:ln w="28575">
                  <a:solidFill>
                    <a:srgbClr val="0070C0"/>
                  </a:solidFill>
                </a:ln>
                <a:solidFill>
                  <a:srgbClr val="FFFF8F"/>
                </a:solidFill>
                <a:latin typeface="iCiel Pony" panose="02000000000000000000" pitchFamily="2" charset="0"/>
              </a:rPr>
              <a:t>N</a:t>
            </a:r>
            <a:r>
              <a:rPr lang="en-US" sz="6600">
                <a:ln w="28575">
                  <a:solidFill>
                    <a:srgbClr val="0070C0"/>
                  </a:solidFill>
                </a:ln>
                <a:solidFill>
                  <a:schemeClr val="accent1">
                    <a:lumMod val="20000"/>
                    <a:lumOff val="80000"/>
                  </a:schemeClr>
                </a:solidFill>
                <a:latin typeface="iCiel Pony" panose="02000000000000000000" pitchFamily="2" charset="0"/>
              </a:rPr>
              <a:t>H</a:t>
            </a:r>
            <a:r>
              <a:rPr lang="en-US" sz="6600">
                <a:ln w="28575">
                  <a:solidFill>
                    <a:srgbClr val="0070C0"/>
                  </a:solidFill>
                </a:ln>
                <a:solidFill>
                  <a:srgbClr val="F5B677"/>
                </a:solidFill>
                <a:latin typeface="iCiel Pony" panose="02000000000000000000" pitchFamily="2" charset="0"/>
              </a:rPr>
              <a:t>I</a:t>
            </a:r>
            <a:r>
              <a:rPr lang="en-US" sz="6600">
                <a:ln w="28575">
                  <a:solidFill>
                    <a:srgbClr val="0070C0"/>
                  </a:solidFill>
                </a:ln>
                <a:solidFill>
                  <a:srgbClr val="78F4A1"/>
                </a:solidFill>
                <a:latin typeface="iCiel Pony" panose="02000000000000000000" pitchFamily="2" charset="0"/>
              </a:rPr>
              <a:t>Ệ</a:t>
            </a:r>
            <a:r>
              <a:rPr lang="en-US" sz="6600">
                <a:ln w="28575">
                  <a:solidFill>
                    <a:srgbClr val="0070C0"/>
                  </a:solidFill>
                </a:ln>
                <a:solidFill>
                  <a:schemeClr val="accent4">
                    <a:lumMod val="40000"/>
                    <a:lumOff val="60000"/>
                  </a:schemeClr>
                </a:solidFill>
                <a:latin typeface="iCiel Pony" panose="02000000000000000000" pitchFamily="2" charset="0"/>
              </a:rPr>
              <a:t>T </a:t>
            </a:r>
            <a:r>
              <a:rPr lang="en-US" sz="6600">
                <a:ln w="28575">
                  <a:solidFill>
                    <a:srgbClr val="0070C0"/>
                  </a:solidFill>
                </a:ln>
                <a:solidFill>
                  <a:srgbClr val="F7A7CB"/>
                </a:solidFill>
                <a:latin typeface="iCiel Pony" panose="02000000000000000000" pitchFamily="2" charset="0"/>
              </a:rPr>
              <a:t>K</a:t>
            </a:r>
            <a:r>
              <a:rPr lang="en-US" sz="6600">
                <a:ln w="28575">
                  <a:solidFill>
                    <a:srgbClr val="0070C0"/>
                  </a:solidFill>
                </a:ln>
                <a:solidFill>
                  <a:schemeClr val="accent1">
                    <a:lumMod val="20000"/>
                    <a:lumOff val="80000"/>
                  </a:schemeClr>
                </a:solidFill>
                <a:latin typeface="iCiel Pony" panose="02000000000000000000" pitchFamily="2" charset="0"/>
              </a:rPr>
              <a:t>Ế </a:t>
            </a:r>
            <a:r>
              <a:rPr lang="en-US" sz="6600">
                <a:ln w="28575">
                  <a:solidFill>
                    <a:srgbClr val="0070C0"/>
                  </a:solidFill>
                </a:ln>
                <a:solidFill>
                  <a:srgbClr val="78F4A1"/>
                </a:solidFill>
                <a:latin typeface="iCiel Pony" panose="02000000000000000000" pitchFamily="2" charset="0"/>
              </a:rPr>
              <a:t>V</a:t>
            </a:r>
            <a:r>
              <a:rPr lang="en-US" sz="6600">
                <a:ln w="28575">
                  <a:solidFill>
                    <a:srgbClr val="0070C0"/>
                  </a:solidFill>
                </a:ln>
                <a:solidFill>
                  <a:srgbClr val="EEF4B2"/>
                </a:solidFill>
                <a:latin typeface="iCiel Pony" panose="02000000000000000000" pitchFamily="2" charset="0"/>
              </a:rPr>
              <a:t>À </a:t>
            </a:r>
            <a:r>
              <a:rPr lang="en-US" sz="6600">
                <a:ln w="28575">
                  <a:solidFill>
                    <a:srgbClr val="0070C0"/>
                  </a:solidFill>
                </a:ln>
                <a:solidFill>
                  <a:srgbClr val="FF85FF"/>
                </a:solidFill>
                <a:latin typeface="iCiel Pony" panose="02000000000000000000" pitchFamily="2" charset="0"/>
              </a:rPr>
              <a:t>C</a:t>
            </a:r>
            <a:r>
              <a:rPr lang="en-US" sz="6600">
                <a:ln w="28575">
                  <a:solidFill>
                    <a:srgbClr val="0070C0"/>
                  </a:solidFill>
                </a:ln>
                <a:solidFill>
                  <a:srgbClr val="7EC2FA"/>
                </a:solidFill>
                <a:latin typeface="iCiel Pony" panose="02000000000000000000" pitchFamily="2" charset="0"/>
              </a:rPr>
              <a:t>Á</a:t>
            </a:r>
            <a:r>
              <a:rPr lang="en-US" sz="6600">
                <a:ln w="28575">
                  <a:solidFill>
                    <a:srgbClr val="0070C0"/>
                  </a:solidFill>
                </a:ln>
                <a:solidFill>
                  <a:srgbClr val="77F5C2"/>
                </a:solidFill>
                <a:latin typeface="iCiel Pony" panose="02000000000000000000" pitchFamily="2" charset="0"/>
              </a:rPr>
              <a:t>C</a:t>
            </a:r>
            <a:r>
              <a:rPr lang="en-US" sz="6600">
                <a:ln w="28575">
                  <a:solidFill>
                    <a:srgbClr val="0070C0"/>
                  </a:solidFill>
                </a:ln>
                <a:solidFill>
                  <a:srgbClr val="FFFF8F"/>
                </a:solidFill>
                <a:latin typeface="iCiel Pony" panose="02000000000000000000" pitchFamily="2" charset="0"/>
              </a:rPr>
              <a:t>H </a:t>
            </a:r>
            <a:r>
              <a:rPr lang="en-US" sz="6600">
                <a:ln w="28575">
                  <a:solidFill>
                    <a:srgbClr val="0070C0"/>
                  </a:solidFill>
                </a:ln>
                <a:solidFill>
                  <a:srgbClr val="92D050"/>
                </a:solidFill>
                <a:latin typeface="iCiel Pony" panose="02000000000000000000" pitchFamily="2" charset="0"/>
              </a:rPr>
              <a:t>S</a:t>
            </a:r>
            <a:r>
              <a:rPr lang="en-US" sz="6600">
                <a:ln w="28575">
                  <a:solidFill>
                    <a:srgbClr val="0070C0"/>
                  </a:solidFill>
                </a:ln>
                <a:solidFill>
                  <a:srgbClr val="FF85FF"/>
                </a:solidFill>
                <a:latin typeface="iCiel Pony" panose="02000000000000000000" pitchFamily="2" charset="0"/>
              </a:rPr>
              <a:t>Ử </a:t>
            </a:r>
            <a:r>
              <a:rPr lang="en-US" sz="6600">
                <a:ln w="28575">
                  <a:solidFill>
                    <a:srgbClr val="0070C0"/>
                  </a:solidFill>
                </a:ln>
                <a:solidFill>
                  <a:srgbClr val="EEF4B2"/>
                </a:solidFill>
                <a:latin typeface="iCiel Pony" panose="02000000000000000000" pitchFamily="2" charset="0"/>
              </a:rPr>
              <a:t>D</a:t>
            </a:r>
            <a:r>
              <a:rPr lang="en-US" sz="6600">
                <a:ln w="28575">
                  <a:solidFill>
                    <a:srgbClr val="0070C0"/>
                  </a:solidFill>
                </a:ln>
                <a:solidFill>
                  <a:srgbClr val="77F5C2"/>
                </a:solidFill>
                <a:latin typeface="iCiel Pony" panose="02000000000000000000" pitchFamily="2" charset="0"/>
              </a:rPr>
              <a:t>Ụ</a:t>
            </a:r>
            <a:r>
              <a:rPr lang="en-US" sz="6600">
                <a:ln w="28575">
                  <a:solidFill>
                    <a:srgbClr val="0070C0"/>
                  </a:solidFill>
                </a:ln>
                <a:solidFill>
                  <a:schemeClr val="accent2">
                    <a:lumMod val="40000"/>
                    <a:lumOff val="60000"/>
                  </a:schemeClr>
                </a:solidFill>
                <a:latin typeface="iCiel Pony" panose="02000000000000000000" pitchFamily="2" charset="0"/>
              </a:rPr>
              <a:t>N</a:t>
            </a:r>
            <a:r>
              <a:rPr lang="en-US" sz="6600">
                <a:ln w="28575">
                  <a:solidFill>
                    <a:srgbClr val="0070C0"/>
                  </a:solidFill>
                </a:ln>
                <a:solidFill>
                  <a:srgbClr val="EEF4B2"/>
                </a:solidFill>
                <a:latin typeface="iCiel Pony" panose="02000000000000000000" pitchFamily="2" charset="0"/>
              </a:rPr>
              <a:t>G </a:t>
            </a:r>
            <a:r>
              <a:rPr lang="en-US" sz="6600">
                <a:ln w="28575">
                  <a:solidFill>
                    <a:srgbClr val="0070C0"/>
                  </a:solidFill>
                </a:ln>
                <a:solidFill>
                  <a:schemeClr val="accent1">
                    <a:lumMod val="40000"/>
                    <a:lumOff val="60000"/>
                  </a:schemeClr>
                </a:solidFill>
                <a:latin typeface="iCiel Pony" panose="02000000000000000000" pitchFamily="2" charset="0"/>
              </a:rPr>
              <a:t>N</a:t>
            </a:r>
            <a:r>
              <a:rPr lang="en-US" sz="6600">
                <a:ln w="28575">
                  <a:solidFill>
                    <a:srgbClr val="0070C0"/>
                  </a:solidFill>
                </a:ln>
                <a:solidFill>
                  <a:srgbClr val="A0F169"/>
                </a:solidFill>
                <a:latin typeface="iCiel Pony" panose="02000000000000000000" pitchFamily="2" charset="0"/>
              </a:rPr>
              <a:t>H</a:t>
            </a:r>
            <a:r>
              <a:rPr lang="en-US" sz="6600">
                <a:ln w="28575">
                  <a:solidFill>
                    <a:srgbClr val="0070C0"/>
                  </a:solidFill>
                </a:ln>
                <a:solidFill>
                  <a:srgbClr val="DEEBF7"/>
                </a:solidFill>
                <a:latin typeface="iCiel Pony" panose="02000000000000000000" pitchFamily="2" charset="0"/>
              </a:rPr>
              <a:t>I</a:t>
            </a:r>
            <a:r>
              <a:rPr lang="en-US" sz="6600">
                <a:ln w="28575">
                  <a:solidFill>
                    <a:srgbClr val="0070C0"/>
                  </a:solidFill>
                </a:ln>
                <a:solidFill>
                  <a:srgbClr val="FF85FF"/>
                </a:solidFill>
                <a:latin typeface="iCiel Pony" panose="02000000000000000000" pitchFamily="2" charset="0"/>
              </a:rPr>
              <a:t>Ế</a:t>
            </a:r>
            <a:r>
              <a:rPr lang="en-US" sz="6600">
                <a:ln w="28575">
                  <a:solidFill>
                    <a:srgbClr val="0070C0"/>
                  </a:solidFill>
                </a:ln>
                <a:solidFill>
                  <a:srgbClr val="E8C2D2"/>
                </a:solidFill>
                <a:latin typeface="iCiel Pony" panose="02000000000000000000" pitchFamily="2" charset="0"/>
              </a:rPr>
              <a:t>T </a:t>
            </a:r>
            <a:r>
              <a:rPr lang="en-US" sz="6600">
                <a:ln w="28575">
                  <a:solidFill>
                    <a:srgbClr val="0070C0"/>
                  </a:solidFill>
                </a:ln>
                <a:solidFill>
                  <a:srgbClr val="F5B677"/>
                </a:solidFill>
                <a:latin typeface="iCiel Pony" panose="02000000000000000000" pitchFamily="2" charset="0"/>
              </a:rPr>
              <a:t>K</a:t>
            </a:r>
            <a:r>
              <a:rPr lang="en-US" sz="6600">
                <a:ln w="28575">
                  <a:solidFill>
                    <a:srgbClr val="0070C0"/>
                  </a:solidFill>
                </a:ln>
                <a:solidFill>
                  <a:schemeClr val="accent3">
                    <a:lumMod val="40000"/>
                    <a:lumOff val="60000"/>
                  </a:schemeClr>
                </a:solidFill>
                <a:latin typeface="iCiel Pony" panose="02000000000000000000" pitchFamily="2" charset="0"/>
              </a:rPr>
              <a:t>Ế</a:t>
            </a:r>
            <a:endParaRPr lang="vi-VN" sz="6600" dirty="0">
              <a:ln w="28575">
                <a:solidFill>
                  <a:srgbClr val="0070C0"/>
                </a:solidFill>
              </a:ln>
              <a:solidFill>
                <a:srgbClr val="A0F169"/>
              </a:solidFill>
              <a:latin typeface="iCiel Pony" panose="02000000000000000000" pitchFamily="2" charset="0"/>
            </a:endParaRPr>
          </a:p>
        </p:txBody>
      </p:sp>
    </p:spTree>
    <p:extLst>
      <p:ext uri="{BB962C8B-B14F-4D97-AF65-F5344CB8AC3E}">
        <p14:creationId xmlns:p14="http://schemas.microsoft.com/office/powerpoint/2010/main" val="34222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4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4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0"/>
                                  </p:iterate>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34" presetClass="emph" presetSubtype="0" fill="hold" grpId="1" nodeType="withEffect">
                                  <p:stCondLst>
                                    <p:cond delay="0"/>
                                  </p:stCondLst>
                                  <p:iterate type="lt">
                                    <p:tmPct val="10000"/>
                                  </p:iterate>
                                  <p:childTnLst>
                                    <p:animMotion origin="layout" path="M 0 -4.07407E-6 L 0 -0.07222 " pathEditMode="relative" rAng="0" ptsTypes="AA">
                                      <p:cBhvr>
                                        <p:cTn id="29" dur="250" accel="50000" decel="50000" autoRev="1" fill="hold">
                                          <p:stCondLst>
                                            <p:cond delay="0"/>
                                          </p:stCondLst>
                                        </p:cTn>
                                        <p:tgtEl>
                                          <p:spTgt spid="12"/>
                                        </p:tgtEl>
                                        <p:attrNameLst>
                                          <p:attrName>ppt_x</p:attrName>
                                          <p:attrName>ppt_y</p:attrName>
                                        </p:attrNameLst>
                                      </p:cBhvr>
                                      <p:rCtr x="0" y="-3611"/>
                                    </p:animMotion>
                                    <p:animRot by="1500000">
                                      <p:cBhvr>
                                        <p:cTn id="30" dur="125" fill="hold">
                                          <p:stCondLst>
                                            <p:cond delay="0"/>
                                          </p:stCondLst>
                                        </p:cTn>
                                        <p:tgtEl>
                                          <p:spTgt spid="12"/>
                                        </p:tgtEl>
                                        <p:attrNameLst>
                                          <p:attrName>r</p:attrName>
                                        </p:attrNameLst>
                                      </p:cBhvr>
                                    </p:animRot>
                                    <p:animRot by="-1500000">
                                      <p:cBhvr>
                                        <p:cTn id="31" dur="125" fill="hold">
                                          <p:stCondLst>
                                            <p:cond delay="125"/>
                                          </p:stCondLst>
                                        </p:cTn>
                                        <p:tgtEl>
                                          <p:spTgt spid="12"/>
                                        </p:tgtEl>
                                        <p:attrNameLst>
                                          <p:attrName>r</p:attrName>
                                        </p:attrNameLst>
                                      </p:cBhvr>
                                    </p:animRot>
                                    <p:animRot by="-1500000">
                                      <p:cBhvr>
                                        <p:cTn id="32" dur="125" fill="hold">
                                          <p:stCondLst>
                                            <p:cond delay="250"/>
                                          </p:stCondLst>
                                        </p:cTn>
                                        <p:tgtEl>
                                          <p:spTgt spid="12"/>
                                        </p:tgtEl>
                                        <p:attrNameLst>
                                          <p:attrName>r</p:attrName>
                                        </p:attrNameLst>
                                      </p:cBhvr>
                                    </p:animRot>
                                    <p:animRot by="1500000">
                                      <p:cBhvr>
                                        <p:cTn id="33" dur="125" fill="hold">
                                          <p:stCondLst>
                                            <p:cond delay="375"/>
                                          </p:stCondLst>
                                        </p:cTn>
                                        <p:tgtEl>
                                          <p:spTgt spid="12"/>
                                        </p:tgtEl>
                                        <p:attrNameLst>
                                          <p:attrName>r</p:attrName>
                                        </p:attrNameLst>
                                      </p:cBhvr>
                                    </p:animRot>
                                  </p:childTnLst>
                                </p:cTn>
                              </p:par>
                              <p:par>
                                <p:cTn id="34" presetID="2" presetClass="entr" presetSubtype="4" fill="hold" grpId="0" nodeType="withEffect">
                                  <p:stCondLst>
                                    <p:cond delay="0"/>
                                  </p:stCondLst>
                                  <p:iterate type="lt">
                                    <p:tmPct val="0"/>
                                  </p:iterate>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par>
                                <p:cTn id="38" presetID="34" presetClass="emph" presetSubtype="0" fill="hold" grpId="1" nodeType="withEffect">
                                  <p:stCondLst>
                                    <p:cond delay="0"/>
                                  </p:stCondLst>
                                  <p:iterate type="lt">
                                    <p:tmPct val="10000"/>
                                  </p:iterate>
                                  <p:childTnLst>
                                    <p:animMotion origin="layout" path="M -1.66667E-6 2.96296E-6 L -1.66667E-6 -0.07223 " pathEditMode="relative" rAng="0" ptsTypes="AA">
                                      <p:cBhvr>
                                        <p:cTn id="39" dur="250" accel="50000" decel="50000" autoRev="1" fill="hold">
                                          <p:stCondLst>
                                            <p:cond delay="0"/>
                                          </p:stCondLst>
                                        </p:cTn>
                                        <p:tgtEl>
                                          <p:spTgt spid="2"/>
                                        </p:tgtEl>
                                        <p:attrNameLst>
                                          <p:attrName>ppt_x</p:attrName>
                                          <p:attrName>ppt_y</p:attrName>
                                        </p:attrNameLst>
                                      </p:cBhvr>
                                      <p:rCtr x="0" y="-3611"/>
                                    </p:animMotion>
                                    <p:animRot by="1500000">
                                      <p:cBhvr>
                                        <p:cTn id="40" dur="125" fill="hold">
                                          <p:stCondLst>
                                            <p:cond delay="0"/>
                                          </p:stCondLst>
                                        </p:cTn>
                                        <p:tgtEl>
                                          <p:spTgt spid="2"/>
                                        </p:tgtEl>
                                        <p:attrNameLst>
                                          <p:attrName>r</p:attrName>
                                        </p:attrNameLst>
                                      </p:cBhvr>
                                    </p:animRot>
                                    <p:animRot by="-1500000">
                                      <p:cBhvr>
                                        <p:cTn id="41" dur="125" fill="hold">
                                          <p:stCondLst>
                                            <p:cond delay="125"/>
                                          </p:stCondLst>
                                        </p:cTn>
                                        <p:tgtEl>
                                          <p:spTgt spid="2"/>
                                        </p:tgtEl>
                                        <p:attrNameLst>
                                          <p:attrName>r</p:attrName>
                                        </p:attrNameLst>
                                      </p:cBhvr>
                                    </p:animRot>
                                    <p:animRot by="-1500000">
                                      <p:cBhvr>
                                        <p:cTn id="42" dur="125" fill="hold">
                                          <p:stCondLst>
                                            <p:cond delay="250"/>
                                          </p:stCondLst>
                                        </p:cTn>
                                        <p:tgtEl>
                                          <p:spTgt spid="2"/>
                                        </p:tgtEl>
                                        <p:attrNameLst>
                                          <p:attrName>r</p:attrName>
                                        </p:attrNameLst>
                                      </p:cBhvr>
                                    </p:animRot>
                                    <p:animRot by="1500000">
                                      <p:cBhvr>
                                        <p:cTn id="4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xmlns="" id="{324E8FEE-CFF6-E48B-D936-D8E7EC3DA55C}"/>
              </a:ext>
            </a:extLst>
          </p:cNvPr>
          <p:cNvGrpSpPr/>
          <p:nvPr/>
        </p:nvGrpSpPr>
        <p:grpSpPr>
          <a:xfrm>
            <a:off x="2444450" y="366752"/>
            <a:ext cx="7303100" cy="923330"/>
            <a:chOff x="2530560" y="2047975"/>
            <a:chExt cx="9373425" cy="923330"/>
          </a:xfrm>
        </p:grpSpPr>
        <p:sp>
          <p:nvSpPr>
            <p:cNvPr id="3" name="TextBox 8">
              <a:extLst>
                <a:ext uri="{FF2B5EF4-FFF2-40B4-BE49-F238E27FC236}">
                  <a16:creationId xmlns:a16="http://schemas.microsoft.com/office/drawing/2014/main" xmlns="" id="{222BA8DC-A82C-862E-FD4F-8B1485B1C470}"/>
                </a:ext>
              </a:extLst>
            </p:cNvPr>
            <p:cNvSpPr txBox="1"/>
            <p:nvPr/>
          </p:nvSpPr>
          <p:spPr>
            <a:xfrm>
              <a:off x="2530560" y="2047975"/>
              <a:ext cx="937342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127000">
                    <a:solidFill>
                      <a:prstClr val="white"/>
                    </a:solidFill>
                  </a:ln>
                  <a:solidFill>
                    <a:prstClr val="white"/>
                  </a:solidFill>
                  <a:effectLst>
                    <a:outerShdw blurRad="50800" dist="38100" dir="2700000" algn="tl" rotWithShape="0">
                      <a:prstClr val="black">
                        <a:alpha val="40000"/>
                      </a:prstClr>
                    </a:outerShdw>
                  </a:effectLst>
                  <a:uLnTx/>
                  <a:uFillTx/>
                  <a:latin typeface="SVN-ARCO Typography" panose="020B0603050302020204" pitchFamily="34" charset="2"/>
                  <a:ea typeface="LNTH-LuoLuoNotangYuanTi 1" pitchFamily="2" charset="-128"/>
                  <a:cs typeface="LNTH-LuoLuoNotangYuanTi 1" pitchFamily="2" charset="-128"/>
                </a:rPr>
                <a:t>YÊU CẦU CẦN ĐẠT</a:t>
              </a:r>
              <a:endParaRPr kumimoji="0" lang="en-US" sz="5400" b="0" i="0" u="none" strike="noStrike" kern="1200" cap="none" spc="0" normalizeH="0" baseline="0" noProof="0" dirty="0">
                <a:ln w="127000">
                  <a:solidFill>
                    <a:prstClr val="white"/>
                  </a:solidFill>
                </a:ln>
                <a:solidFill>
                  <a:prstClr val="white"/>
                </a:solidFill>
                <a:effectLst>
                  <a:outerShdw blurRad="50800" dist="38100" dir="2700000" algn="tl" rotWithShape="0">
                    <a:prstClr val="black">
                      <a:alpha val="40000"/>
                    </a:prstClr>
                  </a:outerShdw>
                </a:effectLst>
                <a:uLnTx/>
                <a:uFillTx/>
                <a:latin typeface="SVN-ARCO Typography" panose="020B0603050302020204" pitchFamily="34" charset="2"/>
                <a:ea typeface="LNTH-LuoLuoNotangYuanTi 1" pitchFamily="2" charset="-128"/>
                <a:cs typeface="LNTH-LuoLuoNotangYuanTi 1" pitchFamily="2" charset="-128"/>
              </a:endParaRPr>
            </a:p>
          </p:txBody>
        </p:sp>
        <p:sp>
          <p:nvSpPr>
            <p:cNvPr id="13" name="TextBox 9">
              <a:extLst>
                <a:ext uri="{FF2B5EF4-FFF2-40B4-BE49-F238E27FC236}">
                  <a16:creationId xmlns:a16="http://schemas.microsoft.com/office/drawing/2014/main" xmlns="" id="{D527D6E1-0116-3048-A51F-73B80D1BBDD6}"/>
                </a:ext>
              </a:extLst>
            </p:cNvPr>
            <p:cNvSpPr txBox="1"/>
            <p:nvPr/>
          </p:nvSpPr>
          <p:spPr>
            <a:xfrm>
              <a:off x="2530560" y="2047975"/>
              <a:ext cx="9373425"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0000"/>
                  </a:solidFill>
                  <a:effectLst/>
                  <a:uLnTx/>
                  <a:uFillTx/>
                  <a:latin typeface="SVN-ARCO Typography" panose="020B0603050302020204" pitchFamily="34" charset="2"/>
                  <a:ea typeface="+mn-ea"/>
                  <a:cs typeface="Arial" panose="020B0604020202020204" pitchFamily="34" charset="0"/>
                </a:rPr>
                <a:t>YÊU CẦU CẦN ĐẠT</a:t>
              </a:r>
            </a:p>
          </p:txBody>
        </p:sp>
      </p:grpSp>
      <p:sp>
        <p:nvSpPr>
          <p:cNvPr id="17" name="TextBox 24">
            <a:extLst>
              <a:ext uri="{FF2B5EF4-FFF2-40B4-BE49-F238E27FC236}">
                <a16:creationId xmlns:a16="http://schemas.microsoft.com/office/drawing/2014/main" xmlns="" id="{32F7CCC9-B172-66A7-B2FC-B5BABA183AE9}"/>
              </a:ext>
            </a:extLst>
          </p:cNvPr>
          <p:cNvSpPr txBox="1"/>
          <p:nvPr/>
        </p:nvSpPr>
        <p:spPr>
          <a:xfrm>
            <a:off x="1559950" y="1390514"/>
            <a:ext cx="953993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Trong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bài</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học</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này,em</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sẽ</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tìm</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 </a:t>
            </a:r>
            <a:r>
              <a:rPr kumimoji="0" lang="en-US" sz="4000" b="1" i="0" u="none" strike="noStrike" kern="1200" cap="none" spc="0" normalizeH="0" baseline="0" noProof="0" dirty="0" err="1">
                <a:ln>
                  <a:noFill/>
                </a:ln>
                <a:solidFill>
                  <a:schemeClr val="accent1"/>
                </a:solidFill>
                <a:effectLst/>
                <a:uLnTx/>
                <a:uFillTx/>
                <a:latin typeface="UTM Edwardian" panose="02040603050506020204" pitchFamily="18" charset="0"/>
              </a:rPr>
              <a:t>hiểu</a:t>
            </a:r>
            <a:r>
              <a:rPr kumimoji="0" lang="en-US" sz="4000" b="1" i="0" u="none" strike="noStrike" kern="1200" cap="none" spc="0" normalizeH="0" baseline="0" noProof="0" dirty="0">
                <a:ln>
                  <a:noFill/>
                </a:ln>
                <a:solidFill>
                  <a:schemeClr val="accent1"/>
                </a:solidFill>
                <a:effectLst/>
                <a:uLnTx/>
                <a:uFillTx/>
                <a:latin typeface="UTM Edwardian" panose="02040603050506020204" pitchFamily="18" charset="0"/>
              </a:rPr>
              <a:t>:</a:t>
            </a:r>
          </a:p>
        </p:txBody>
      </p:sp>
      <p:pic>
        <p:nvPicPr>
          <p:cNvPr id="18" name="Picture 17">
            <a:extLst>
              <a:ext uri="{FF2B5EF4-FFF2-40B4-BE49-F238E27FC236}">
                <a16:creationId xmlns:a16="http://schemas.microsoft.com/office/drawing/2014/main" xmlns="" id="{40A33936-64C5-3770-D1FC-82D48A3CC29D}"/>
              </a:ext>
            </a:extLst>
          </p:cNvPr>
          <p:cNvPicPr>
            <a:picLocks noChangeAspect="1"/>
          </p:cNvPicPr>
          <p:nvPr/>
        </p:nvPicPr>
        <p:blipFill>
          <a:blip r:embed="rId3"/>
          <a:stretch>
            <a:fillRect/>
          </a:stretch>
        </p:blipFill>
        <p:spPr>
          <a:xfrm rot="20229500" flipH="1">
            <a:off x="484305" y="1369277"/>
            <a:ext cx="931388" cy="931388"/>
          </a:xfrm>
          <a:prstGeom prst="rect">
            <a:avLst/>
          </a:prstGeom>
        </p:spPr>
      </p:pic>
      <p:grpSp>
        <p:nvGrpSpPr>
          <p:cNvPr id="19" name="Nhóm 18">
            <a:extLst>
              <a:ext uri="{FF2B5EF4-FFF2-40B4-BE49-F238E27FC236}">
                <a16:creationId xmlns:a16="http://schemas.microsoft.com/office/drawing/2014/main" xmlns="" id="{AADB5356-78B7-B985-6BCC-0B98866882E0}"/>
              </a:ext>
            </a:extLst>
          </p:cNvPr>
          <p:cNvGrpSpPr/>
          <p:nvPr/>
        </p:nvGrpSpPr>
        <p:grpSpPr>
          <a:xfrm>
            <a:off x="1004137" y="2443836"/>
            <a:ext cx="10183726" cy="923330"/>
            <a:chOff x="1003250" y="2505670"/>
            <a:chExt cx="10183726" cy="923330"/>
          </a:xfrm>
        </p:grpSpPr>
        <p:sp>
          <p:nvSpPr>
            <p:cNvPr id="20" name="Hình chữ nhật: Góc Tròn 19">
              <a:extLst>
                <a:ext uri="{FF2B5EF4-FFF2-40B4-BE49-F238E27FC236}">
                  <a16:creationId xmlns:a16="http://schemas.microsoft.com/office/drawing/2014/main" xmlns="" id="{EA5A8E02-4DE0-931D-29B9-D2538C2CEE12}"/>
                </a:ext>
              </a:extLst>
            </p:cNvPr>
            <p:cNvSpPr/>
            <p:nvPr/>
          </p:nvSpPr>
          <p:spPr>
            <a:xfrm>
              <a:off x="1800665" y="2505670"/>
              <a:ext cx="8384344" cy="923330"/>
            </a:xfrm>
            <a:prstGeom prst="roundRect">
              <a:avLst/>
            </a:prstGeom>
            <a:solidFill>
              <a:schemeClr val="accent4">
                <a:lumMod val="40000"/>
                <a:lumOff val="60000"/>
              </a:schemeClr>
            </a:solidFill>
            <a:ln w="28575">
              <a:solidFill>
                <a:schemeClr val="accent4">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Hộp Văn bản 20">
              <a:extLst>
                <a:ext uri="{FF2B5EF4-FFF2-40B4-BE49-F238E27FC236}">
                  <a16:creationId xmlns:a16="http://schemas.microsoft.com/office/drawing/2014/main" xmlns="" id="{4E9180E0-76D9-DD98-8B57-9C2789BF132E}"/>
                </a:ext>
              </a:extLst>
            </p:cNvPr>
            <p:cNvSpPr txBox="1"/>
            <p:nvPr/>
          </p:nvSpPr>
          <p:spPr>
            <a:xfrm>
              <a:off x="1003250" y="2599619"/>
              <a:ext cx="101837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Nóng</a:t>
              </a:r>
              <a:r>
                <a:rPr kumimoji="0" lang="en-US" sz="40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40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lạnh</a:t>
              </a:r>
              <a:r>
                <a:rPr kumimoji="0" lang="en-US" sz="40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40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và</a:t>
              </a:r>
              <a:r>
                <a:rPr kumimoji="0" lang="en-US" sz="40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40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nhiệt</a:t>
              </a:r>
              <a:r>
                <a:rPr kumimoji="0" lang="en-US" sz="40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40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độ</a:t>
              </a:r>
              <a:endParaRPr kumimoji="0" lang="en-US" sz="40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endParaRPr>
            </a:p>
          </p:txBody>
        </p:sp>
      </p:grpSp>
      <p:grpSp>
        <p:nvGrpSpPr>
          <p:cNvPr id="22" name="Nhóm 21">
            <a:extLst>
              <a:ext uri="{FF2B5EF4-FFF2-40B4-BE49-F238E27FC236}">
                <a16:creationId xmlns:a16="http://schemas.microsoft.com/office/drawing/2014/main" xmlns="" id="{8D849661-7A4F-FF72-3672-83CADE502365}"/>
              </a:ext>
            </a:extLst>
          </p:cNvPr>
          <p:cNvGrpSpPr/>
          <p:nvPr/>
        </p:nvGrpSpPr>
        <p:grpSpPr>
          <a:xfrm>
            <a:off x="1004137" y="3855971"/>
            <a:ext cx="10183726" cy="923330"/>
            <a:chOff x="1193710" y="3875629"/>
            <a:chExt cx="10183726" cy="923330"/>
          </a:xfrm>
        </p:grpSpPr>
        <p:sp>
          <p:nvSpPr>
            <p:cNvPr id="23" name="Hình chữ nhật: Góc Tròn 22">
              <a:extLst>
                <a:ext uri="{FF2B5EF4-FFF2-40B4-BE49-F238E27FC236}">
                  <a16:creationId xmlns:a16="http://schemas.microsoft.com/office/drawing/2014/main" xmlns="" id="{99FC5C94-272C-B9F9-558F-D7B175EB1749}"/>
                </a:ext>
              </a:extLst>
            </p:cNvPr>
            <p:cNvSpPr/>
            <p:nvPr/>
          </p:nvSpPr>
          <p:spPr>
            <a:xfrm>
              <a:off x="2078213" y="3875629"/>
              <a:ext cx="8384344" cy="923330"/>
            </a:xfrm>
            <a:prstGeom prst="roundRect">
              <a:avLst/>
            </a:prstGeom>
            <a:solidFill>
              <a:schemeClr val="accent4">
                <a:lumMod val="40000"/>
                <a:lumOff val="60000"/>
              </a:schemeClr>
            </a:solidFill>
            <a:ln w="28575">
              <a:solidFill>
                <a:schemeClr val="accent4">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Hộp Văn bản 23">
              <a:extLst>
                <a:ext uri="{FF2B5EF4-FFF2-40B4-BE49-F238E27FC236}">
                  <a16:creationId xmlns:a16="http://schemas.microsoft.com/office/drawing/2014/main" xmlns="" id="{FAD2016B-B247-7743-386B-C65187936344}"/>
                </a:ext>
              </a:extLst>
            </p:cNvPr>
            <p:cNvSpPr txBox="1"/>
            <p:nvPr/>
          </p:nvSpPr>
          <p:spPr>
            <a:xfrm>
              <a:off x="1193710" y="3997124"/>
              <a:ext cx="101837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Nhiệt</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kế</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và</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cách</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sử</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dụng</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nhiệt</a:t>
              </a:r>
              <a:r>
                <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rPr>
                <a:t> </a:t>
              </a:r>
              <a:r>
                <a:rPr kumimoji="0" lang="en-US" sz="3600" b="0" i="0" u="none" strike="noStrike" kern="1200" cap="none" spc="0" normalizeH="0" baseline="0" noProof="0" dirty="0" err="1">
                  <a:ln>
                    <a:noFill/>
                  </a:ln>
                  <a:solidFill>
                    <a:srgbClr val="FFC000">
                      <a:lumMod val="50000"/>
                    </a:srgbClr>
                  </a:solidFill>
                  <a:effectLst/>
                  <a:uLnTx/>
                  <a:uFillTx/>
                  <a:latin typeface="UTM Duepuntozero" panose="02040603050506020204" pitchFamily="18" charset="0"/>
                  <a:ea typeface="+mn-ea"/>
                  <a:cs typeface="+mn-cs"/>
                </a:rPr>
                <a:t>kế</a:t>
              </a:r>
              <a:endParaRPr kumimoji="0" lang="en-US" sz="3600" b="0" i="0" u="none" strike="noStrike" kern="1200" cap="none" spc="0" normalizeH="0" baseline="0" noProof="0" dirty="0">
                <a:ln>
                  <a:noFill/>
                </a:ln>
                <a:solidFill>
                  <a:srgbClr val="FFC000">
                    <a:lumMod val="50000"/>
                  </a:srgbClr>
                </a:solidFill>
                <a:effectLst/>
                <a:uLnTx/>
                <a:uFillTx/>
                <a:latin typeface="UTM Duepuntozero" panose="02040603050506020204" pitchFamily="18" charset="0"/>
                <a:ea typeface="+mn-ea"/>
                <a:cs typeface="+mn-cs"/>
              </a:endParaRPr>
            </a:p>
          </p:txBody>
        </p:sp>
      </p:grpSp>
    </p:spTree>
    <p:extLst>
      <p:ext uri="{BB962C8B-B14F-4D97-AF65-F5344CB8AC3E}">
        <p14:creationId xmlns:p14="http://schemas.microsoft.com/office/powerpoint/2010/main" val="247619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225287"/>
            <a:ext cx="10620134" cy="6414052"/>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07746" y="264787"/>
            <a:ext cx="73031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6600"/>
                </a:solidFill>
                <a:latin typeface="LNTH-LuoLuoNotangYuanTi 1" pitchFamily="2" charset="-128"/>
                <a:ea typeface="LNTH-LuoLuoNotangYuanTi 1" pitchFamily="2" charset="-128"/>
                <a:cs typeface="LNTH-LuoLuoNotangYuanTi 1" pitchFamily="2" charset="-128"/>
              </a:rPr>
              <a:t>CÙNG TÌM HIỂU</a:t>
            </a:r>
            <a:endParaRPr kumimoji="0" lang="en-US" sz="4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3242213" y="326047"/>
            <a:ext cx="772643" cy="786740"/>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102987" y="325312"/>
            <a:ext cx="761380" cy="775271"/>
          </a:xfrm>
          <a:prstGeom prst="rect">
            <a:avLst/>
          </a:prstGeom>
        </p:spPr>
      </p:pic>
      <p:sp>
        <p:nvSpPr>
          <p:cNvPr id="5" name="Hộp Văn bản 4">
            <a:extLst>
              <a:ext uri="{FF2B5EF4-FFF2-40B4-BE49-F238E27FC236}">
                <a16:creationId xmlns:a16="http://schemas.microsoft.com/office/drawing/2014/main" xmlns="" id="{535926E3-B461-878C-8BCC-E5D1D98847D7}"/>
              </a:ext>
            </a:extLst>
          </p:cNvPr>
          <p:cNvSpPr txBox="1"/>
          <p:nvPr/>
        </p:nvSpPr>
        <p:spPr>
          <a:xfrm>
            <a:off x="1653073" y="1117054"/>
            <a:ext cx="9474383" cy="1384995"/>
          </a:xfrm>
          <a:prstGeom prst="rect">
            <a:avLst/>
          </a:prstGeom>
          <a:noFill/>
        </p:spPr>
        <p:txBody>
          <a:bodyPr wrap="square">
            <a:spAutoFit/>
          </a:bodyPr>
          <a:lstStyle/>
          <a:p>
            <a:pPr algn="just"/>
            <a:r>
              <a:rPr lang="vi-VN" sz="2800">
                <a:latin typeface="Calibri" panose="020F0502020204030204" pitchFamily="34" charset="0"/>
                <a:cs typeface="Calibri" panose="020F0502020204030204" pitchFamily="34" charset="0"/>
              </a:rPr>
              <a:t>Nhiệt kế là dụng cụ để đo nhiệt độ. Các nhiệt kế thông dụng là nhiệt kế thuỷ ngân, nhiệt kế rượu, nhiệt kế điện tử (hay nhiệt kế số) và nhiệt kế hồng ngoại.</a:t>
            </a:r>
          </a:p>
        </p:txBody>
      </p:sp>
      <p:pic>
        <p:nvPicPr>
          <p:cNvPr id="9" name="Picture 6">
            <a:extLst>
              <a:ext uri="{FF2B5EF4-FFF2-40B4-BE49-F238E27FC236}">
                <a16:creationId xmlns:a16="http://schemas.microsoft.com/office/drawing/2014/main" xmlns="" id="{ABF31C95-898E-CE3E-A8C5-7CDF3436CF14}"/>
              </a:ext>
            </a:extLst>
          </p:cNvPr>
          <p:cNvPicPr>
            <a:picLocks noChangeAspect="1"/>
          </p:cNvPicPr>
          <p:nvPr/>
        </p:nvPicPr>
        <p:blipFill>
          <a:blip r:embed="rId6"/>
          <a:stretch>
            <a:fillRect/>
          </a:stretch>
        </p:blipFill>
        <p:spPr>
          <a:xfrm>
            <a:off x="1027840" y="1117054"/>
            <a:ext cx="588529" cy="578417"/>
          </a:xfrm>
          <a:prstGeom prst="rect">
            <a:avLst/>
          </a:prstGeom>
        </p:spPr>
      </p:pic>
      <p:sp>
        <p:nvSpPr>
          <p:cNvPr id="3" name="Hộp Văn bản 2">
            <a:extLst>
              <a:ext uri="{FF2B5EF4-FFF2-40B4-BE49-F238E27FC236}">
                <a16:creationId xmlns:a16="http://schemas.microsoft.com/office/drawing/2014/main" xmlns="" id="{7BA709C6-D1DD-29DF-F585-7B5A1B657B7E}"/>
              </a:ext>
            </a:extLst>
          </p:cNvPr>
          <p:cNvSpPr txBox="1"/>
          <p:nvPr/>
        </p:nvSpPr>
        <p:spPr>
          <a:xfrm>
            <a:off x="1027840" y="5888170"/>
            <a:ext cx="10136320" cy="553998"/>
          </a:xfrm>
          <a:prstGeom prst="rect">
            <a:avLst/>
          </a:prstGeom>
          <a:noFill/>
        </p:spPr>
        <p:txBody>
          <a:bodyPr wrap="square">
            <a:spAutoFit/>
          </a:bodyPr>
          <a:lstStyle/>
          <a:p>
            <a:pPr algn="ctr"/>
            <a:r>
              <a:rPr lang="vi-VN" sz="3000" i="1">
                <a:latin typeface="Calibri" panose="020F0502020204030204" pitchFamily="34" charset="0"/>
                <a:cs typeface="Calibri" panose="020F0502020204030204" pitchFamily="34" charset="0"/>
              </a:rPr>
              <a:t>Quan sát các hình dưới đây và cho biết công dụng của nhiệt kế.</a:t>
            </a:r>
          </a:p>
        </p:txBody>
      </p:sp>
      <p:pic>
        <p:nvPicPr>
          <p:cNvPr id="7" name="Hình ảnh 6" descr="Ảnh có chứa văn bản, nhiệt kế&#10;&#10;Mô tả được tạo tự động">
            <a:extLst>
              <a:ext uri="{FF2B5EF4-FFF2-40B4-BE49-F238E27FC236}">
                <a16:creationId xmlns:a16="http://schemas.microsoft.com/office/drawing/2014/main" xmlns="" id="{C41300D5-031C-C17F-5923-B16D5D1C0F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8194" y="2512672"/>
            <a:ext cx="3501127" cy="2513348"/>
          </a:xfrm>
          <a:prstGeom prst="rect">
            <a:avLst/>
          </a:prstGeom>
        </p:spPr>
      </p:pic>
      <p:pic>
        <p:nvPicPr>
          <p:cNvPr id="10" name="Hình ảnh 9" descr="Ảnh có chứa văn bản, nhiệt kế, trong nhà&#10;&#10;Mô tả được tạo tự động">
            <a:extLst>
              <a:ext uri="{FF2B5EF4-FFF2-40B4-BE49-F238E27FC236}">
                <a16:creationId xmlns:a16="http://schemas.microsoft.com/office/drawing/2014/main" xmlns="" id="{DD25CC21-7EA2-A476-6572-915BCBC3FD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3853" y="2502049"/>
            <a:ext cx="640096" cy="2266591"/>
          </a:xfrm>
          <a:prstGeom prst="rect">
            <a:avLst/>
          </a:prstGeom>
        </p:spPr>
      </p:pic>
      <p:pic>
        <p:nvPicPr>
          <p:cNvPr id="13" name="Hình ảnh 12" descr="Ảnh có chứa người, văn bản, Mặt người, em bé&#10;&#10;Mô tả được tạo tự động">
            <a:extLst>
              <a:ext uri="{FF2B5EF4-FFF2-40B4-BE49-F238E27FC236}">
                <a16:creationId xmlns:a16="http://schemas.microsoft.com/office/drawing/2014/main" xmlns="" id="{30AB95C6-8CCF-BB1E-F0C3-98F51258DA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22957" y="2502049"/>
            <a:ext cx="3887665" cy="2381063"/>
          </a:xfrm>
          <a:prstGeom prst="rect">
            <a:avLst/>
          </a:prstGeom>
        </p:spPr>
      </p:pic>
      <p:grpSp>
        <p:nvGrpSpPr>
          <p:cNvPr id="14" name="Nhóm 13">
            <a:extLst>
              <a:ext uri="{FF2B5EF4-FFF2-40B4-BE49-F238E27FC236}">
                <a16:creationId xmlns:a16="http://schemas.microsoft.com/office/drawing/2014/main" xmlns="" id="{AE6B6E27-A7E6-D04E-47BF-964A2765110E}"/>
              </a:ext>
            </a:extLst>
          </p:cNvPr>
          <p:cNvGrpSpPr/>
          <p:nvPr/>
        </p:nvGrpSpPr>
        <p:grpSpPr>
          <a:xfrm>
            <a:off x="5214260" y="4987281"/>
            <a:ext cx="1422778" cy="764274"/>
            <a:chOff x="1458605" y="5513696"/>
            <a:chExt cx="1422778" cy="764274"/>
          </a:xfrm>
        </p:grpSpPr>
        <p:sp>
          <p:nvSpPr>
            <p:cNvPr id="15" name="Hình Bầu dục 14">
              <a:extLst>
                <a:ext uri="{FF2B5EF4-FFF2-40B4-BE49-F238E27FC236}">
                  <a16:creationId xmlns:a16="http://schemas.microsoft.com/office/drawing/2014/main" xmlns="" id="{B6C50649-AED4-1537-6A2D-1104F20A44A7}"/>
                </a:ext>
              </a:extLst>
            </p:cNvPr>
            <p:cNvSpPr/>
            <p:nvPr/>
          </p:nvSpPr>
          <p:spPr>
            <a:xfrm>
              <a:off x="1801504" y="5513696"/>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UVN Banh Mi" pitchFamily="2" charset="0"/>
              </a:endParaRPr>
            </a:p>
          </p:txBody>
        </p:sp>
        <p:sp>
          <p:nvSpPr>
            <p:cNvPr id="16" name="Hộp Văn bản 15">
              <a:extLst>
                <a:ext uri="{FF2B5EF4-FFF2-40B4-BE49-F238E27FC236}">
                  <a16:creationId xmlns:a16="http://schemas.microsoft.com/office/drawing/2014/main" xmlns="" id="{3BCF2F9B-D430-AAD8-3EAA-57C95A4B36F0}"/>
                </a:ext>
              </a:extLst>
            </p:cNvPr>
            <p:cNvSpPr txBox="1"/>
            <p:nvPr/>
          </p:nvSpPr>
          <p:spPr>
            <a:xfrm>
              <a:off x="1458605" y="5537097"/>
              <a:ext cx="1422778" cy="707886"/>
            </a:xfrm>
            <a:prstGeom prst="rect">
              <a:avLst/>
            </a:prstGeom>
            <a:noFill/>
          </p:spPr>
          <p:txBody>
            <a:bodyPr wrap="square">
              <a:spAutoFit/>
            </a:bodyPr>
            <a:lstStyle/>
            <a:p>
              <a:pPr algn="ctr"/>
              <a:r>
                <a:rPr lang="en-US" sz="4000">
                  <a:latin typeface="UVN Banh Mi" pitchFamily="2" charset="0"/>
                </a:rPr>
                <a:t>5</a:t>
              </a:r>
            </a:p>
          </p:txBody>
        </p:sp>
      </p:grpSp>
      <p:grpSp>
        <p:nvGrpSpPr>
          <p:cNvPr id="17" name="Nhóm 16">
            <a:extLst>
              <a:ext uri="{FF2B5EF4-FFF2-40B4-BE49-F238E27FC236}">
                <a16:creationId xmlns:a16="http://schemas.microsoft.com/office/drawing/2014/main" xmlns="" id="{3BC2CC5E-DA43-1A95-ED6F-A8EF22B0B609}"/>
              </a:ext>
            </a:extLst>
          </p:cNvPr>
          <p:cNvGrpSpPr/>
          <p:nvPr/>
        </p:nvGrpSpPr>
        <p:grpSpPr>
          <a:xfrm>
            <a:off x="2520938" y="4955109"/>
            <a:ext cx="1422778" cy="764274"/>
            <a:chOff x="9046886" y="5454724"/>
            <a:chExt cx="1422778" cy="764274"/>
          </a:xfrm>
        </p:grpSpPr>
        <p:sp>
          <p:nvSpPr>
            <p:cNvPr id="18" name="Hình Bầu dục 17">
              <a:extLst>
                <a:ext uri="{FF2B5EF4-FFF2-40B4-BE49-F238E27FC236}">
                  <a16:creationId xmlns:a16="http://schemas.microsoft.com/office/drawing/2014/main" xmlns="" id="{75C1ACAD-7FAB-9F91-4826-821EE9149EE2}"/>
                </a:ext>
              </a:extLst>
            </p:cNvPr>
            <p:cNvSpPr/>
            <p:nvPr/>
          </p:nvSpPr>
          <p:spPr>
            <a:xfrm>
              <a:off x="9397449" y="5454724"/>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UVN Banh Mi" pitchFamily="2" charset="0"/>
              </a:endParaRPr>
            </a:p>
          </p:txBody>
        </p:sp>
        <p:sp>
          <p:nvSpPr>
            <p:cNvPr id="20" name="Hộp Văn bản 19">
              <a:extLst>
                <a:ext uri="{FF2B5EF4-FFF2-40B4-BE49-F238E27FC236}">
                  <a16:creationId xmlns:a16="http://schemas.microsoft.com/office/drawing/2014/main" xmlns="" id="{D5CE4D0F-0295-0106-124B-C39687F29BAA}"/>
                </a:ext>
              </a:extLst>
            </p:cNvPr>
            <p:cNvSpPr txBox="1"/>
            <p:nvPr/>
          </p:nvSpPr>
          <p:spPr>
            <a:xfrm>
              <a:off x="9046886" y="5479941"/>
              <a:ext cx="1422778" cy="707886"/>
            </a:xfrm>
            <a:prstGeom prst="rect">
              <a:avLst/>
            </a:prstGeom>
            <a:noFill/>
          </p:spPr>
          <p:txBody>
            <a:bodyPr wrap="square">
              <a:spAutoFit/>
            </a:bodyPr>
            <a:lstStyle/>
            <a:p>
              <a:pPr algn="ctr"/>
              <a:r>
                <a:rPr lang="en-US" sz="4000">
                  <a:latin typeface="UVN Banh Mi" pitchFamily="2" charset="0"/>
                </a:rPr>
                <a:t>4</a:t>
              </a:r>
            </a:p>
          </p:txBody>
        </p:sp>
      </p:grpSp>
      <p:grpSp>
        <p:nvGrpSpPr>
          <p:cNvPr id="27" name="Nhóm 26">
            <a:extLst>
              <a:ext uri="{FF2B5EF4-FFF2-40B4-BE49-F238E27FC236}">
                <a16:creationId xmlns:a16="http://schemas.microsoft.com/office/drawing/2014/main" xmlns="" id="{4C035153-1A18-BF20-F799-A864A6DC72EC}"/>
              </a:ext>
            </a:extLst>
          </p:cNvPr>
          <p:cNvGrpSpPr/>
          <p:nvPr/>
        </p:nvGrpSpPr>
        <p:grpSpPr>
          <a:xfrm>
            <a:off x="8428660" y="4980326"/>
            <a:ext cx="1422778" cy="764274"/>
            <a:chOff x="9054550" y="5454724"/>
            <a:chExt cx="1422778" cy="764274"/>
          </a:xfrm>
        </p:grpSpPr>
        <p:sp>
          <p:nvSpPr>
            <p:cNvPr id="29" name="Hình Bầu dục 28">
              <a:extLst>
                <a:ext uri="{FF2B5EF4-FFF2-40B4-BE49-F238E27FC236}">
                  <a16:creationId xmlns:a16="http://schemas.microsoft.com/office/drawing/2014/main" xmlns="" id="{8463FF84-80A9-1675-E2B2-97F12597DB04}"/>
                </a:ext>
              </a:extLst>
            </p:cNvPr>
            <p:cNvSpPr/>
            <p:nvPr/>
          </p:nvSpPr>
          <p:spPr>
            <a:xfrm>
              <a:off x="9397449" y="5454724"/>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0000"/>
                </a:solidFill>
                <a:latin typeface="UVN Banh Mi" pitchFamily="2" charset="0"/>
              </a:endParaRPr>
            </a:p>
          </p:txBody>
        </p:sp>
        <p:sp>
          <p:nvSpPr>
            <p:cNvPr id="31" name="Hộp Văn bản 30">
              <a:extLst>
                <a:ext uri="{FF2B5EF4-FFF2-40B4-BE49-F238E27FC236}">
                  <a16:creationId xmlns:a16="http://schemas.microsoft.com/office/drawing/2014/main" xmlns="" id="{C41A1B79-BB81-6543-30EF-D998B514E399}"/>
                </a:ext>
              </a:extLst>
            </p:cNvPr>
            <p:cNvSpPr txBox="1"/>
            <p:nvPr/>
          </p:nvSpPr>
          <p:spPr>
            <a:xfrm>
              <a:off x="9054550" y="5481524"/>
              <a:ext cx="1422778" cy="707886"/>
            </a:xfrm>
            <a:prstGeom prst="rect">
              <a:avLst/>
            </a:prstGeom>
            <a:noFill/>
          </p:spPr>
          <p:txBody>
            <a:bodyPr wrap="square">
              <a:spAutoFit/>
            </a:bodyPr>
            <a:lstStyle/>
            <a:p>
              <a:pPr algn="ctr"/>
              <a:r>
                <a:rPr lang="en-US" sz="4000">
                  <a:latin typeface="UVN Banh Mi" pitchFamily="2" charset="0"/>
                </a:rPr>
                <a:t>6</a:t>
              </a:r>
            </a:p>
          </p:txBody>
        </p:sp>
      </p:grpSp>
    </p:spTree>
    <p:extLst>
      <p:ext uri="{BB962C8B-B14F-4D97-AF65-F5344CB8AC3E}">
        <p14:creationId xmlns:p14="http://schemas.microsoft.com/office/powerpoint/2010/main" val="88496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225287"/>
            <a:ext cx="10620134" cy="4161183"/>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584137" y="651030"/>
            <a:ext cx="73031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6600"/>
                </a:solidFill>
                <a:latin typeface="LNTH-LuoLuoNotangYuanTi 1" pitchFamily="2" charset="-128"/>
                <a:ea typeface="LNTH-LuoLuoNotangYuanTi 1" pitchFamily="2" charset="-128"/>
                <a:cs typeface="LNTH-LuoLuoNotangYuanTi 1" pitchFamily="2" charset="-128"/>
              </a:rPr>
              <a:t>TRÌNH BÀY - GIẢI ĐÁP</a:t>
            </a:r>
            <a:endParaRPr kumimoji="0" lang="en-US" sz="4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635561" y="699351"/>
            <a:ext cx="772643" cy="786740"/>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9075182" y="725059"/>
            <a:ext cx="761380" cy="775271"/>
          </a:xfrm>
          <a:prstGeom prst="rect">
            <a:avLst/>
          </a:prstGeom>
        </p:spPr>
      </p:pic>
      <p:sp>
        <p:nvSpPr>
          <p:cNvPr id="5" name="Hộp Văn bản 4">
            <a:extLst>
              <a:ext uri="{FF2B5EF4-FFF2-40B4-BE49-F238E27FC236}">
                <a16:creationId xmlns:a16="http://schemas.microsoft.com/office/drawing/2014/main" xmlns="" id="{535926E3-B461-878C-8BCC-E5D1D98847D7}"/>
              </a:ext>
            </a:extLst>
          </p:cNvPr>
          <p:cNvSpPr txBox="1"/>
          <p:nvPr/>
        </p:nvSpPr>
        <p:spPr>
          <a:xfrm>
            <a:off x="1882731" y="1660166"/>
            <a:ext cx="9474383" cy="584775"/>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Công dụng của nhiệt kế</a:t>
            </a:r>
            <a:r>
              <a:rPr lang="en-US" sz="3200" b="1">
                <a:latin typeface="Calibri" panose="020F0502020204030204" pitchFamily="34" charset="0"/>
                <a:cs typeface="Calibri" panose="020F0502020204030204" pitchFamily="34" charset="0"/>
              </a:rPr>
              <a:t> là gì?</a:t>
            </a:r>
            <a:endParaRPr lang="vi-VN" sz="3200" b="1">
              <a:latin typeface="Calibri" panose="020F0502020204030204" pitchFamily="34" charset="0"/>
              <a:cs typeface="Calibri" panose="020F0502020204030204" pitchFamily="34" charset="0"/>
            </a:endParaRPr>
          </a:p>
        </p:txBody>
      </p:sp>
      <p:sp>
        <p:nvSpPr>
          <p:cNvPr id="4" name="Hộp Văn bản 3">
            <a:extLst>
              <a:ext uri="{FF2B5EF4-FFF2-40B4-BE49-F238E27FC236}">
                <a16:creationId xmlns:a16="http://schemas.microsoft.com/office/drawing/2014/main" xmlns="" id="{34124569-1C20-6057-4220-1CEC70FECF45}"/>
              </a:ext>
            </a:extLst>
          </p:cNvPr>
          <p:cNvSpPr txBox="1"/>
          <p:nvPr/>
        </p:nvSpPr>
        <p:spPr>
          <a:xfrm>
            <a:off x="1879695" y="2351782"/>
            <a:ext cx="8964696"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Chúng ta dùng dụng cụ </a:t>
            </a:r>
            <a:r>
              <a:rPr lang="vi-VN" sz="3200">
                <a:solidFill>
                  <a:srgbClr val="FF0000"/>
                </a:solidFill>
                <a:latin typeface="Calibri" panose="020F0502020204030204" pitchFamily="34" charset="0"/>
                <a:cs typeface="Calibri" panose="020F0502020204030204" pitchFamily="34" charset="0"/>
              </a:rPr>
              <a:t>nhiệt kế </a:t>
            </a:r>
            <a:r>
              <a:rPr lang="vi-VN" sz="3200">
                <a:latin typeface="Calibri" panose="020F0502020204030204" pitchFamily="34" charset="0"/>
                <a:cs typeface="Calibri" panose="020F0502020204030204" pitchFamily="34" charset="0"/>
              </a:rPr>
              <a:t>để </a:t>
            </a:r>
            <a:r>
              <a:rPr lang="vi-VN" sz="3200">
                <a:solidFill>
                  <a:srgbClr val="FF0000"/>
                </a:solidFill>
                <a:latin typeface="Calibri" panose="020F0502020204030204" pitchFamily="34" charset="0"/>
                <a:cs typeface="Calibri" panose="020F0502020204030204" pitchFamily="34" charset="0"/>
              </a:rPr>
              <a:t>đo nhiệt độ của người, một vật hoặc không khí</a:t>
            </a:r>
            <a:r>
              <a:rPr lang="en-US" sz="3200">
                <a:solidFill>
                  <a:srgbClr val="FF0000"/>
                </a:solidFill>
                <a:latin typeface="Calibri" panose="020F0502020204030204" pitchFamily="34" charset="0"/>
                <a:cs typeface="Calibri" panose="020F0502020204030204" pitchFamily="34" charset="0"/>
              </a:rPr>
              <a:t>.</a:t>
            </a:r>
            <a:endParaRPr lang="vi-VN" sz="3200">
              <a:solidFill>
                <a:srgbClr val="FF0000"/>
              </a:solidFill>
              <a:latin typeface="Calibri" panose="020F0502020204030204" pitchFamily="34" charset="0"/>
              <a:cs typeface="Calibri" panose="020F0502020204030204" pitchFamily="34" charset="0"/>
            </a:endParaRPr>
          </a:p>
        </p:txBody>
      </p:sp>
      <p:pic>
        <p:nvPicPr>
          <p:cNvPr id="6" name="Picture 6">
            <a:extLst>
              <a:ext uri="{FF2B5EF4-FFF2-40B4-BE49-F238E27FC236}">
                <a16:creationId xmlns:a16="http://schemas.microsoft.com/office/drawing/2014/main" xmlns="" id="{0DD45F5C-8929-9985-FF6E-0802B2E81031}"/>
              </a:ext>
            </a:extLst>
          </p:cNvPr>
          <p:cNvPicPr>
            <a:picLocks noChangeAspect="1"/>
          </p:cNvPicPr>
          <p:nvPr/>
        </p:nvPicPr>
        <p:blipFill>
          <a:blip r:embed="rId6"/>
          <a:stretch>
            <a:fillRect/>
          </a:stretch>
        </p:blipFill>
        <p:spPr>
          <a:xfrm>
            <a:off x="1250885" y="2381822"/>
            <a:ext cx="588529" cy="578417"/>
          </a:xfrm>
          <a:prstGeom prst="rect">
            <a:avLst/>
          </a:prstGeom>
        </p:spPr>
      </p:pic>
      <p:pic>
        <p:nvPicPr>
          <p:cNvPr id="8" name="Picture 19">
            <a:extLst>
              <a:ext uri="{FF2B5EF4-FFF2-40B4-BE49-F238E27FC236}">
                <a16:creationId xmlns:a16="http://schemas.microsoft.com/office/drawing/2014/main" xmlns="" id="{ED3B113C-14CC-20E5-45C1-E505A71BE8D8}"/>
              </a:ext>
            </a:extLst>
          </p:cNvPr>
          <p:cNvPicPr>
            <a:picLocks noChangeAspect="1"/>
          </p:cNvPicPr>
          <p:nvPr/>
        </p:nvPicPr>
        <p:blipFill>
          <a:blip r:embed="rId7"/>
          <a:stretch>
            <a:fillRect/>
          </a:stretch>
        </p:blipFill>
        <p:spPr>
          <a:xfrm>
            <a:off x="1166227" y="1559655"/>
            <a:ext cx="713468" cy="694833"/>
          </a:xfrm>
          <a:prstGeom prst="rect">
            <a:avLst/>
          </a:prstGeom>
        </p:spPr>
      </p:pic>
      <p:pic>
        <p:nvPicPr>
          <p:cNvPr id="3" name="Picture 12">
            <a:extLst>
              <a:ext uri="{FF2B5EF4-FFF2-40B4-BE49-F238E27FC236}">
                <a16:creationId xmlns:a16="http://schemas.microsoft.com/office/drawing/2014/main" xmlns="" id="{F00D4E46-0CDE-5DD8-E040-84DCC9792A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388638" y="3120237"/>
            <a:ext cx="3271737" cy="3472703"/>
          </a:xfrm>
          <a:prstGeom prst="rect">
            <a:avLst/>
          </a:prstGeom>
        </p:spPr>
      </p:pic>
    </p:spTree>
    <p:extLst>
      <p:ext uri="{BB962C8B-B14F-4D97-AF65-F5344CB8AC3E}">
        <p14:creationId xmlns:p14="http://schemas.microsoft.com/office/powerpoint/2010/main" val="10245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225287"/>
            <a:ext cx="10620134" cy="6414052"/>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44450" y="427955"/>
            <a:ext cx="73031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6600"/>
                </a:solidFill>
                <a:latin typeface="LNTH-LuoLuoNotangYuanTi 1" pitchFamily="2" charset="-128"/>
                <a:ea typeface="LNTH-LuoLuoNotangYuanTi 1" pitchFamily="2" charset="-128"/>
                <a:cs typeface="LNTH-LuoLuoNotangYuanTi 1" pitchFamily="2" charset="-128"/>
              </a:rPr>
              <a:t>TRÌNH BÀY - GIẢI ĐÁP</a:t>
            </a:r>
            <a:endParaRPr kumimoji="0" lang="en-US" sz="4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495874" y="476276"/>
            <a:ext cx="772643" cy="786740"/>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935495" y="501984"/>
            <a:ext cx="761380" cy="775271"/>
          </a:xfrm>
          <a:prstGeom prst="rect">
            <a:avLst/>
          </a:prstGeom>
        </p:spPr>
      </p:pic>
      <p:sp>
        <p:nvSpPr>
          <p:cNvPr id="12" name="Hộp Văn bản 11">
            <a:extLst>
              <a:ext uri="{FF2B5EF4-FFF2-40B4-BE49-F238E27FC236}">
                <a16:creationId xmlns:a16="http://schemas.microsoft.com/office/drawing/2014/main" xmlns="" id="{B0B6D71B-283F-C7C8-355E-216EBE3E28E8}"/>
              </a:ext>
            </a:extLst>
          </p:cNvPr>
          <p:cNvSpPr txBox="1"/>
          <p:nvPr/>
        </p:nvSpPr>
        <p:spPr>
          <a:xfrm>
            <a:off x="1801877" y="1375684"/>
            <a:ext cx="10620134"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Có những loại nhiệt kế nào? </a:t>
            </a:r>
            <a:endParaRPr lang="en-US" sz="3200" b="1">
              <a:latin typeface="Calibri" panose="020F0502020204030204" pitchFamily="34" charset="0"/>
              <a:cs typeface="Calibri" panose="020F0502020204030204" pitchFamily="34" charset="0"/>
            </a:endParaRPr>
          </a:p>
          <a:p>
            <a:pPr algn="just"/>
            <a:r>
              <a:rPr lang="vi-VN" sz="3200" b="1">
                <a:latin typeface="Calibri" panose="020F0502020204030204" pitchFamily="34" charset="0"/>
                <a:cs typeface="Calibri" panose="020F0502020204030204" pitchFamily="34" charset="0"/>
              </a:rPr>
              <a:t>Công dụng của mỗi loại nhiệt kế là gì? </a:t>
            </a:r>
          </a:p>
        </p:txBody>
      </p:sp>
      <p:pic>
        <p:nvPicPr>
          <p:cNvPr id="21" name="Picture 19">
            <a:extLst>
              <a:ext uri="{FF2B5EF4-FFF2-40B4-BE49-F238E27FC236}">
                <a16:creationId xmlns:a16="http://schemas.microsoft.com/office/drawing/2014/main" xmlns="" id="{AE777704-105D-A9AC-06FF-240CE04DF9D0}"/>
              </a:ext>
            </a:extLst>
          </p:cNvPr>
          <p:cNvPicPr>
            <a:picLocks noChangeAspect="1"/>
          </p:cNvPicPr>
          <p:nvPr/>
        </p:nvPicPr>
        <p:blipFill>
          <a:blip r:embed="rId6"/>
          <a:stretch>
            <a:fillRect/>
          </a:stretch>
        </p:blipFill>
        <p:spPr>
          <a:xfrm>
            <a:off x="1146093" y="1566876"/>
            <a:ext cx="713468" cy="694833"/>
          </a:xfrm>
          <a:prstGeom prst="rect">
            <a:avLst/>
          </a:prstGeom>
        </p:spPr>
      </p:pic>
      <p:pic>
        <p:nvPicPr>
          <p:cNvPr id="33" name="Hình ảnh 32" descr="Ảnh có chứa văn bản, nhiệt kế&#10;&#10;Mô tả được tạo tự động">
            <a:extLst>
              <a:ext uri="{FF2B5EF4-FFF2-40B4-BE49-F238E27FC236}">
                <a16:creationId xmlns:a16="http://schemas.microsoft.com/office/drawing/2014/main" xmlns="" id="{F66713F5-2259-8CD7-F8EE-95A0959E81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7539" y="2610182"/>
            <a:ext cx="4162886" cy="2988404"/>
          </a:xfrm>
          <a:prstGeom prst="rect">
            <a:avLst/>
          </a:prstGeom>
        </p:spPr>
      </p:pic>
      <p:pic>
        <p:nvPicPr>
          <p:cNvPr id="35" name="Hình ảnh 34" descr="Ảnh có chứa người, văn bản, Mặt người, em bé&#10;&#10;Mô tả được tạo tự động">
            <a:extLst>
              <a:ext uri="{FF2B5EF4-FFF2-40B4-BE49-F238E27FC236}">
                <a16:creationId xmlns:a16="http://schemas.microsoft.com/office/drawing/2014/main" xmlns="" id="{3E13A04B-74EB-52A5-BC03-72A4891AA6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51513" y="2610184"/>
            <a:ext cx="4789275" cy="2933268"/>
          </a:xfrm>
          <a:prstGeom prst="rect">
            <a:avLst/>
          </a:prstGeom>
        </p:spPr>
      </p:pic>
      <p:sp>
        <p:nvSpPr>
          <p:cNvPr id="39" name="Hộp Văn bản 38">
            <a:extLst>
              <a:ext uri="{FF2B5EF4-FFF2-40B4-BE49-F238E27FC236}">
                <a16:creationId xmlns:a16="http://schemas.microsoft.com/office/drawing/2014/main" xmlns="" id="{5C744BC9-4F67-B1EF-7E3F-6E2DF2840FEB}"/>
              </a:ext>
            </a:extLst>
          </p:cNvPr>
          <p:cNvSpPr txBox="1"/>
          <p:nvPr/>
        </p:nvSpPr>
        <p:spPr>
          <a:xfrm>
            <a:off x="1545767" y="5562121"/>
            <a:ext cx="4086430" cy="1077218"/>
          </a:xfrm>
          <a:prstGeom prst="rect">
            <a:avLst/>
          </a:prstGeom>
          <a:noFill/>
        </p:spPr>
        <p:txBody>
          <a:bodyPr wrap="square">
            <a:spAutoFit/>
          </a:bodyPr>
          <a:lstStyle/>
          <a:p>
            <a:pPr algn="ctr"/>
            <a:r>
              <a:rPr lang="en-US" sz="3200">
                <a:latin typeface="Calibri" panose="020F0502020204030204" pitchFamily="34" charset="0"/>
                <a:cs typeface="Calibri" panose="020F0502020204030204" pitchFamily="34" charset="0"/>
              </a:rPr>
              <a:t>N</a:t>
            </a:r>
            <a:r>
              <a:rPr lang="vi-VN" sz="3200">
                <a:latin typeface="Calibri" panose="020F0502020204030204" pitchFamily="34" charset="0"/>
                <a:cs typeface="Calibri" panose="020F0502020204030204" pitchFamily="34" charset="0"/>
              </a:rPr>
              <a:t>hiệt kế</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đo </a:t>
            </a:r>
            <a:endParaRPr lang="en-US" sz="3200">
              <a:latin typeface="Calibri" panose="020F0502020204030204" pitchFamily="34" charset="0"/>
              <a:cs typeface="Calibri" panose="020F0502020204030204" pitchFamily="34" charset="0"/>
            </a:endParaRPr>
          </a:p>
          <a:p>
            <a:pPr algn="ctr"/>
            <a:r>
              <a:rPr lang="vi-VN" sz="3200">
                <a:latin typeface="Calibri" panose="020F0502020204030204" pitchFamily="34" charset="0"/>
                <a:cs typeface="Calibri" panose="020F0502020204030204" pitchFamily="34" charset="0"/>
              </a:rPr>
              <a:t>nhiệt độ không khí</a:t>
            </a:r>
            <a:r>
              <a:rPr lang="en-US" sz="3200">
                <a:latin typeface="Calibri" panose="020F0502020204030204" pitchFamily="34" charset="0"/>
                <a:cs typeface="Calibri" panose="020F0502020204030204" pitchFamily="34" charset="0"/>
              </a:rPr>
              <a:t>.</a:t>
            </a:r>
            <a:endParaRPr lang="vi-VN" sz="3200">
              <a:latin typeface="Calibri" panose="020F0502020204030204" pitchFamily="34" charset="0"/>
              <a:cs typeface="Calibri" panose="020F0502020204030204" pitchFamily="34" charset="0"/>
            </a:endParaRPr>
          </a:p>
        </p:txBody>
      </p:sp>
      <p:sp>
        <p:nvSpPr>
          <p:cNvPr id="41" name="Hộp Văn bản 40">
            <a:extLst>
              <a:ext uri="{FF2B5EF4-FFF2-40B4-BE49-F238E27FC236}">
                <a16:creationId xmlns:a16="http://schemas.microsoft.com/office/drawing/2014/main" xmlns="" id="{DAFAE7F3-29A8-5C17-73E6-C674E9F7F536}"/>
              </a:ext>
            </a:extLst>
          </p:cNvPr>
          <p:cNvSpPr txBox="1"/>
          <p:nvPr/>
        </p:nvSpPr>
        <p:spPr>
          <a:xfrm>
            <a:off x="5868163" y="5504736"/>
            <a:ext cx="4955974" cy="1077218"/>
          </a:xfrm>
          <a:prstGeom prst="rect">
            <a:avLst/>
          </a:prstGeom>
          <a:noFill/>
        </p:spPr>
        <p:txBody>
          <a:bodyPr wrap="square">
            <a:spAutoFit/>
          </a:bodyPr>
          <a:lstStyle/>
          <a:p>
            <a:pPr algn="ctr"/>
            <a:r>
              <a:rPr lang="en-US" sz="3200">
                <a:latin typeface="Calibri" panose="020F0502020204030204" pitchFamily="34" charset="0"/>
                <a:cs typeface="Calibri" panose="020F0502020204030204" pitchFamily="34" charset="0"/>
              </a:rPr>
              <a:t>N</a:t>
            </a:r>
            <a:r>
              <a:rPr lang="vi-VN" sz="3200">
                <a:latin typeface="Calibri" panose="020F0502020204030204" pitchFamily="34" charset="0"/>
                <a:cs typeface="Calibri" panose="020F0502020204030204" pitchFamily="34" charset="0"/>
              </a:rPr>
              <a:t>hiệt kế</a:t>
            </a:r>
            <a:r>
              <a:rPr lang="en-US" sz="3200">
                <a:latin typeface="Calibri" panose="020F0502020204030204" pitchFamily="34" charset="0"/>
                <a:cs typeface="Calibri" panose="020F0502020204030204" pitchFamily="34" charset="0"/>
              </a:rPr>
              <a:t> điện tử </a:t>
            </a:r>
            <a:r>
              <a:rPr lang="vi-VN" sz="3200">
                <a:latin typeface="Calibri" panose="020F0502020204030204" pitchFamily="34" charset="0"/>
                <a:cs typeface="Calibri" panose="020F0502020204030204" pitchFamily="34" charset="0"/>
              </a:rPr>
              <a:t>đo </a:t>
            </a:r>
            <a:endParaRPr lang="en-US" sz="3200">
              <a:latin typeface="Calibri" panose="020F0502020204030204" pitchFamily="34" charset="0"/>
              <a:cs typeface="Calibri" panose="020F0502020204030204" pitchFamily="34" charset="0"/>
            </a:endParaRPr>
          </a:p>
          <a:p>
            <a:pPr algn="ctr"/>
            <a:r>
              <a:rPr lang="vi-VN" sz="3200">
                <a:latin typeface="Calibri" panose="020F0502020204030204" pitchFamily="34" charset="0"/>
                <a:cs typeface="Calibri" panose="020F0502020204030204" pitchFamily="34" charset="0"/>
              </a:rPr>
              <a:t>nhiệt độ </a:t>
            </a:r>
            <a:r>
              <a:rPr lang="en-US" sz="3200">
                <a:latin typeface="Calibri" panose="020F0502020204030204" pitchFamily="34" charset="0"/>
                <a:cs typeface="Calibri" panose="020F0502020204030204" pitchFamily="34" charset="0"/>
              </a:rPr>
              <a:t>cơ thể con người.</a:t>
            </a:r>
            <a:endParaRPr lang="vi-VN" sz="3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3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ppt_x"/>
                                          </p:val>
                                        </p:tav>
                                        <p:tav tm="100000">
                                          <p:val>
                                            <p:strVal val="#ppt_x"/>
                                          </p:val>
                                        </p:tav>
                                      </p:tavLst>
                                    </p:anim>
                                    <p:anim calcmode="lin" valueType="num">
                                      <p:cBhvr additive="base">
                                        <p:cTn id="4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39"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225287"/>
            <a:ext cx="10620134" cy="5257030"/>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44450" y="427955"/>
            <a:ext cx="73031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6600"/>
                </a:solidFill>
                <a:latin typeface="LNTH-LuoLuoNotangYuanTi 1" pitchFamily="2" charset="-128"/>
                <a:ea typeface="LNTH-LuoLuoNotangYuanTi 1" pitchFamily="2" charset="-128"/>
                <a:cs typeface="LNTH-LuoLuoNotangYuanTi 1" pitchFamily="2" charset="-128"/>
              </a:rPr>
              <a:t>TRÌNH BÀY - GIẢI ĐÁP</a:t>
            </a:r>
            <a:endParaRPr kumimoji="0" lang="en-US" sz="4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495874" y="476276"/>
            <a:ext cx="772643" cy="786740"/>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935495" y="501984"/>
            <a:ext cx="761380" cy="775271"/>
          </a:xfrm>
          <a:prstGeom prst="rect">
            <a:avLst/>
          </a:prstGeom>
        </p:spPr>
      </p:pic>
      <p:sp>
        <p:nvSpPr>
          <p:cNvPr id="12" name="Hộp Văn bản 11">
            <a:extLst>
              <a:ext uri="{FF2B5EF4-FFF2-40B4-BE49-F238E27FC236}">
                <a16:creationId xmlns:a16="http://schemas.microsoft.com/office/drawing/2014/main" xmlns="" id="{B0B6D71B-283F-C7C8-355E-216EBE3E28E8}"/>
              </a:ext>
            </a:extLst>
          </p:cNvPr>
          <p:cNvSpPr txBox="1"/>
          <p:nvPr/>
        </p:nvSpPr>
        <p:spPr>
          <a:xfrm>
            <a:off x="1801877" y="1375684"/>
            <a:ext cx="7303100" cy="1077218"/>
          </a:xfrm>
          <a:prstGeom prst="rect">
            <a:avLst/>
          </a:prstGeom>
          <a:noFill/>
        </p:spPr>
        <p:txBody>
          <a:bodyPr wrap="square">
            <a:spAutoFit/>
          </a:bodyPr>
          <a:lstStyle/>
          <a:p>
            <a:pPr algn="just"/>
            <a:r>
              <a:rPr lang="vi-VN" sz="3200" b="1">
                <a:latin typeface="Calibri" panose="020F0502020204030204" pitchFamily="34" charset="0"/>
                <a:cs typeface="Calibri" panose="020F0502020204030204" pitchFamily="34" charset="0"/>
              </a:rPr>
              <a:t>Có những loại nhiệt kế nào? </a:t>
            </a:r>
            <a:endParaRPr lang="en-US" sz="3200" b="1">
              <a:latin typeface="Calibri" panose="020F0502020204030204" pitchFamily="34" charset="0"/>
              <a:cs typeface="Calibri" panose="020F0502020204030204" pitchFamily="34" charset="0"/>
            </a:endParaRPr>
          </a:p>
          <a:p>
            <a:pPr algn="just"/>
            <a:r>
              <a:rPr lang="vi-VN" sz="3200" b="1">
                <a:latin typeface="Calibri" panose="020F0502020204030204" pitchFamily="34" charset="0"/>
                <a:cs typeface="Calibri" panose="020F0502020204030204" pitchFamily="34" charset="0"/>
              </a:rPr>
              <a:t>Công dụng của mỗi loại nhiệt kế là gì? </a:t>
            </a:r>
          </a:p>
        </p:txBody>
      </p:sp>
      <p:pic>
        <p:nvPicPr>
          <p:cNvPr id="21" name="Picture 19">
            <a:extLst>
              <a:ext uri="{FF2B5EF4-FFF2-40B4-BE49-F238E27FC236}">
                <a16:creationId xmlns:a16="http://schemas.microsoft.com/office/drawing/2014/main" xmlns="" id="{AE777704-105D-A9AC-06FF-240CE04DF9D0}"/>
              </a:ext>
            </a:extLst>
          </p:cNvPr>
          <p:cNvPicPr>
            <a:picLocks noChangeAspect="1"/>
          </p:cNvPicPr>
          <p:nvPr/>
        </p:nvPicPr>
        <p:blipFill>
          <a:blip r:embed="rId6"/>
          <a:stretch>
            <a:fillRect/>
          </a:stretch>
        </p:blipFill>
        <p:spPr>
          <a:xfrm>
            <a:off x="1146093" y="1566876"/>
            <a:ext cx="713468" cy="694833"/>
          </a:xfrm>
          <a:prstGeom prst="rect">
            <a:avLst/>
          </a:prstGeom>
        </p:spPr>
      </p:pic>
      <p:sp>
        <p:nvSpPr>
          <p:cNvPr id="39" name="Hộp Văn bản 38">
            <a:extLst>
              <a:ext uri="{FF2B5EF4-FFF2-40B4-BE49-F238E27FC236}">
                <a16:creationId xmlns:a16="http://schemas.microsoft.com/office/drawing/2014/main" xmlns="" id="{5C744BC9-4F67-B1EF-7E3F-6E2DF2840FEB}"/>
              </a:ext>
            </a:extLst>
          </p:cNvPr>
          <p:cNvSpPr txBox="1"/>
          <p:nvPr/>
        </p:nvSpPr>
        <p:spPr>
          <a:xfrm>
            <a:off x="1923840" y="4029715"/>
            <a:ext cx="8344319" cy="584775"/>
          </a:xfrm>
          <a:prstGeom prst="rect">
            <a:avLst/>
          </a:prstGeom>
          <a:noFill/>
        </p:spPr>
        <p:txBody>
          <a:bodyPr wrap="square">
            <a:spAutoFit/>
          </a:bodyPr>
          <a:lstStyle/>
          <a:p>
            <a:pPr algn="ctr"/>
            <a:r>
              <a:rPr lang="en-US" sz="3200">
                <a:latin typeface="Calibri" panose="020F0502020204030204" pitchFamily="34" charset="0"/>
                <a:cs typeface="Calibri" panose="020F0502020204030204" pitchFamily="34" charset="0"/>
              </a:rPr>
              <a:t>N</a:t>
            </a:r>
            <a:r>
              <a:rPr lang="vi-VN" sz="3200">
                <a:latin typeface="Calibri" panose="020F0502020204030204" pitchFamily="34" charset="0"/>
                <a:cs typeface="Calibri" panose="020F0502020204030204" pitchFamily="34" charset="0"/>
              </a:rPr>
              <a:t>hiệt kế</a:t>
            </a:r>
            <a:r>
              <a:rPr lang="en-US" sz="3200">
                <a:latin typeface="Calibri" panose="020F0502020204030204" pitchFamily="34" charset="0"/>
                <a:cs typeface="Calibri" panose="020F0502020204030204" pitchFamily="34" charset="0"/>
              </a:rPr>
              <a:t> thủy ngân </a:t>
            </a:r>
            <a:r>
              <a:rPr lang="vi-VN" sz="3200">
                <a:latin typeface="Calibri" panose="020F0502020204030204" pitchFamily="34" charset="0"/>
                <a:cs typeface="Calibri" panose="020F0502020204030204" pitchFamily="34" charset="0"/>
              </a:rPr>
              <a:t>đo nhiệt độ </a:t>
            </a:r>
            <a:r>
              <a:rPr lang="en-US" sz="3200">
                <a:latin typeface="Calibri" panose="020F0502020204030204" pitchFamily="34" charset="0"/>
                <a:cs typeface="Calibri" panose="020F0502020204030204" pitchFamily="34" charset="0"/>
              </a:rPr>
              <a:t>cơ thể con người</a:t>
            </a:r>
            <a:endParaRPr lang="vi-VN" sz="3200">
              <a:latin typeface="Calibri" panose="020F0502020204030204" pitchFamily="34" charset="0"/>
              <a:cs typeface="Calibri" panose="020F0502020204030204" pitchFamily="34" charset="0"/>
            </a:endParaRPr>
          </a:p>
        </p:txBody>
      </p:sp>
      <p:pic>
        <p:nvPicPr>
          <p:cNvPr id="6" name="Hình ảnh 5" descr="Ảnh có chứa văn bản, nhiệt kế, Thiết bị y tế&#10;&#10;Mô tả được tạo tự động">
            <a:extLst>
              <a:ext uri="{FF2B5EF4-FFF2-40B4-BE49-F238E27FC236}">
                <a16:creationId xmlns:a16="http://schemas.microsoft.com/office/drawing/2014/main" xmlns="" id="{4981223E-D6D1-461D-DAF2-7CD5A85A4C68}"/>
              </a:ext>
            </a:extLst>
          </p:cNvPr>
          <p:cNvPicPr>
            <a:picLocks noChangeAspect="1"/>
          </p:cNvPicPr>
          <p:nvPr/>
        </p:nvPicPr>
        <p:blipFill rotWithShape="1">
          <a:blip r:embed="rId7">
            <a:extLst>
              <a:ext uri="{28A0092B-C50C-407E-A947-70E740481C1C}">
                <a14:useLocalDpi xmlns:a14="http://schemas.microsoft.com/office/drawing/2010/main" val="0"/>
              </a:ext>
            </a:extLst>
          </a:blip>
          <a:srcRect t="39829" b="41601"/>
          <a:stretch/>
        </p:blipFill>
        <p:spPr>
          <a:xfrm>
            <a:off x="2321615" y="2626989"/>
            <a:ext cx="7548770" cy="1401782"/>
          </a:xfrm>
          <a:prstGeom prst="rect">
            <a:avLst/>
          </a:prstGeom>
        </p:spPr>
      </p:pic>
      <p:pic>
        <p:nvPicPr>
          <p:cNvPr id="7" name="Picture 18">
            <a:extLst>
              <a:ext uri="{FF2B5EF4-FFF2-40B4-BE49-F238E27FC236}">
                <a16:creationId xmlns:a16="http://schemas.microsoft.com/office/drawing/2014/main" xmlns="" id="{97CB414B-7982-C6B2-E798-7161E3D78B8A}"/>
              </a:ext>
            </a:extLst>
          </p:cNvPr>
          <p:cNvPicPr>
            <a:picLocks noChangeAspect="1"/>
          </p:cNvPicPr>
          <p:nvPr/>
        </p:nvPicPr>
        <p:blipFill>
          <a:blip r:embed="rId8"/>
          <a:stretch>
            <a:fillRect/>
          </a:stretch>
        </p:blipFill>
        <p:spPr>
          <a:xfrm>
            <a:off x="9927138" y="4322102"/>
            <a:ext cx="1770997" cy="2240724"/>
          </a:xfrm>
          <a:prstGeom prst="rect">
            <a:avLst/>
          </a:prstGeom>
        </p:spPr>
      </p:pic>
    </p:spTree>
    <p:extLst>
      <p:ext uri="{BB962C8B-B14F-4D97-AF65-F5344CB8AC3E}">
        <p14:creationId xmlns:p14="http://schemas.microsoft.com/office/powerpoint/2010/main" val="18296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85933" y="861390"/>
            <a:ext cx="10620134" cy="5115339"/>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74213" y="1164679"/>
            <a:ext cx="73031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FF6600"/>
                </a:solidFill>
                <a:latin typeface="LNTH-LuoLuoNotangYuanTi 1" pitchFamily="2" charset="-128"/>
                <a:ea typeface="LNTH-LuoLuoNotangYuanTi 1" pitchFamily="2" charset="-128"/>
                <a:cs typeface="LNTH-LuoLuoNotangYuanTi 1" pitchFamily="2" charset="-128"/>
              </a:rPr>
              <a:t>KẾT LUẬN</a:t>
            </a:r>
            <a:endParaRPr kumimoji="0" lang="en-US" sz="6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999103" y="1369657"/>
            <a:ext cx="917477" cy="934216"/>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8333259" y="1369656"/>
            <a:ext cx="917477" cy="934216"/>
          </a:xfrm>
          <a:prstGeom prst="rect">
            <a:avLst/>
          </a:prstGeom>
        </p:spPr>
      </p:pic>
      <p:sp>
        <p:nvSpPr>
          <p:cNvPr id="5" name="Hộp Văn bản 4">
            <a:extLst>
              <a:ext uri="{FF2B5EF4-FFF2-40B4-BE49-F238E27FC236}">
                <a16:creationId xmlns:a16="http://schemas.microsoft.com/office/drawing/2014/main" xmlns="" id="{535926E3-B461-878C-8BCC-E5D1D98847D7}"/>
              </a:ext>
            </a:extLst>
          </p:cNvPr>
          <p:cNvSpPr txBox="1"/>
          <p:nvPr/>
        </p:nvSpPr>
        <p:spPr>
          <a:xfrm>
            <a:off x="1579506" y="2406047"/>
            <a:ext cx="9474383" cy="3416320"/>
          </a:xfrm>
          <a:prstGeom prst="rect">
            <a:avLst/>
          </a:prstGeom>
          <a:noFill/>
        </p:spPr>
        <p:txBody>
          <a:bodyPr wrap="square">
            <a:spAutoFit/>
          </a:bodyPr>
          <a:lstStyle/>
          <a:p>
            <a:pPr algn="just"/>
            <a:r>
              <a:rPr lang="vi-VN" sz="3600">
                <a:latin typeface="Calibri" panose="020F0502020204030204" pitchFamily="34" charset="0"/>
                <a:cs typeface="Calibri" panose="020F0502020204030204" pitchFamily="34" charset="0"/>
              </a:rPr>
              <a:t>Nhiệt kế là dụng cụ dùng để đo nhiệt độ của người, một vật hay không khí. Có nhiều loại nhiệt kế khác nhau như nhiệt kế thuỷ ngân, nhiệt kế rượu, nhiệt kế điện tử (hay nhiệt kế số) và nhiệt kế hồng ngoại. Mỗi loại nhiệt kế được dùng tuỳ theo mục đích.</a:t>
            </a:r>
          </a:p>
        </p:txBody>
      </p:sp>
      <p:pic>
        <p:nvPicPr>
          <p:cNvPr id="9" name="Picture 6">
            <a:extLst>
              <a:ext uri="{FF2B5EF4-FFF2-40B4-BE49-F238E27FC236}">
                <a16:creationId xmlns:a16="http://schemas.microsoft.com/office/drawing/2014/main" xmlns="" id="{ABF31C95-898E-CE3E-A8C5-7CDF3436CF14}"/>
              </a:ext>
            </a:extLst>
          </p:cNvPr>
          <p:cNvPicPr>
            <a:picLocks noChangeAspect="1"/>
          </p:cNvPicPr>
          <p:nvPr/>
        </p:nvPicPr>
        <p:blipFill>
          <a:blip r:embed="rId5"/>
          <a:stretch>
            <a:fillRect/>
          </a:stretch>
        </p:blipFill>
        <p:spPr>
          <a:xfrm>
            <a:off x="954273" y="2406047"/>
            <a:ext cx="588529" cy="578417"/>
          </a:xfrm>
          <a:prstGeom prst="rect">
            <a:avLst/>
          </a:prstGeom>
        </p:spPr>
      </p:pic>
    </p:spTree>
    <p:extLst>
      <p:ext uri="{BB962C8B-B14F-4D97-AF65-F5344CB8AC3E}">
        <p14:creationId xmlns:p14="http://schemas.microsoft.com/office/powerpoint/2010/main" val="325778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Ảnh có chứa tuyết, mùa đông, phim hoạt hình, minh họa&#10;&#10;Mô tả được tạo tự động">
            <a:extLst>
              <a:ext uri="{FF2B5EF4-FFF2-40B4-BE49-F238E27FC236}">
                <a16:creationId xmlns:a16="http://schemas.microsoft.com/office/drawing/2014/main" xmlns="" id="{CED01C21-0002-3C1C-86F8-128D9E9F1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
          <a:stretch/>
        </p:blipFill>
        <p:spPr>
          <a:xfrm>
            <a:off x="-3" y="0"/>
            <a:ext cx="12192003" cy="6858000"/>
          </a:xfrm>
          <a:prstGeom prst="rect">
            <a:avLst/>
          </a:prstGeom>
        </p:spPr>
      </p:pic>
      <p:pic>
        <p:nvPicPr>
          <p:cNvPr id="14" name="Hình ảnh 13" descr="Ảnh có chứa văn bản, phim hoạt hình, Tác phẩm nghệ thuật của trẻ con, minh họa&#10;&#10;Mô tả được tạo tự động">
            <a:extLst>
              <a:ext uri="{FF2B5EF4-FFF2-40B4-BE49-F238E27FC236}">
                <a16:creationId xmlns:a16="http://schemas.microsoft.com/office/drawing/2014/main" xmlns="" id="{9B912C1C-C918-CA80-E500-C4B3AC129E9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1798" b="73859" l="54026" r="86881">
                        <a14:foregroundMark x1="68863" y1="11838" x2="68863" y2="11838"/>
                        <a14:foregroundMark x1="74465" y1="72364" x2="74465" y2="72364"/>
                        <a14:foregroundMark x1="67399" y1="72364" x2="67399" y2="72364"/>
                        <a14:foregroundMark x1="67399" y1="72364" x2="64611" y2="73859"/>
                        <a14:foregroundMark x1="73142" y1="70263" x2="76239" y2="73455"/>
                      </a14:backgroundRemoval>
                    </a14:imgEffect>
                  </a14:imgLayer>
                </a14:imgProps>
              </a:ext>
              <a:ext uri="{28A0092B-C50C-407E-A947-70E740481C1C}">
                <a14:useLocalDpi xmlns:a14="http://schemas.microsoft.com/office/drawing/2010/main" val="0"/>
              </a:ext>
            </a:extLst>
          </a:blip>
          <a:srcRect l="50000" t="6772" r="9006" b="23069"/>
          <a:stretch/>
        </p:blipFill>
        <p:spPr>
          <a:xfrm>
            <a:off x="-3" y="2139771"/>
            <a:ext cx="3897085" cy="4647062"/>
          </a:xfrm>
          <a:prstGeom prst="rect">
            <a:avLst/>
          </a:prstGeom>
        </p:spPr>
      </p:pic>
      <p:sp>
        <p:nvSpPr>
          <p:cNvPr id="19" name="Hình chữ nhật: Góc Tròn 18">
            <a:extLst>
              <a:ext uri="{FF2B5EF4-FFF2-40B4-BE49-F238E27FC236}">
                <a16:creationId xmlns:a16="http://schemas.microsoft.com/office/drawing/2014/main" xmlns="" id="{380192A0-0D8E-7D76-17CB-76F98AC2BE51}"/>
              </a:ext>
            </a:extLst>
          </p:cNvPr>
          <p:cNvSpPr/>
          <p:nvPr/>
        </p:nvSpPr>
        <p:spPr>
          <a:xfrm>
            <a:off x="3047185" y="2745625"/>
            <a:ext cx="6097630" cy="1787857"/>
          </a:xfrm>
          <a:prstGeom prst="roundRect">
            <a:avLst/>
          </a:prstGeom>
          <a:solidFill>
            <a:schemeClr val="accent4">
              <a:lumMod val="40000"/>
              <a:lumOff val="60000"/>
              <a:alpha val="90000"/>
            </a:schemeClr>
          </a:solidFill>
          <a:ln w="28575">
            <a:solidFill>
              <a:schemeClr val="accent4">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9">
            <a:extLst>
              <a:ext uri="{FF2B5EF4-FFF2-40B4-BE49-F238E27FC236}">
                <a16:creationId xmlns:a16="http://schemas.microsoft.com/office/drawing/2014/main" xmlns="" id="{B3114286-F186-4BB8-B31D-AB7C7EEDE103}"/>
              </a:ext>
            </a:extLst>
          </p:cNvPr>
          <p:cNvGrpSpPr/>
          <p:nvPr/>
        </p:nvGrpSpPr>
        <p:grpSpPr>
          <a:xfrm flipH="1">
            <a:off x="1080813" y="270053"/>
            <a:ext cx="10030373" cy="2124646"/>
            <a:chOff x="-69671" y="806060"/>
            <a:chExt cx="8085911" cy="2124646"/>
          </a:xfrm>
        </p:grpSpPr>
        <p:sp>
          <p:nvSpPr>
            <p:cNvPr id="4" name="Hộp Văn bản 8">
              <a:extLst>
                <a:ext uri="{FF2B5EF4-FFF2-40B4-BE49-F238E27FC236}">
                  <a16:creationId xmlns:a16="http://schemas.microsoft.com/office/drawing/2014/main" xmlns="" id="{9EFD166D-490F-171F-24C2-ADD9B06865B7}"/>
                </a:ext>
              </a:extLst>
            </p:cNvPr>
            <p:cNvSpPr txBox="1"/>
            <p:nvPr/>
          </p:nvSpPr>
          <p:spPr>
            <a:xfrm>
              <a:off x="-69671" y="807048"/>
              <a:ext cx="8085909" cy="2123658"/>
            </a:xfrm>
            <a:prstGeom prst="rect">
              <a:avLst/>
            </a:prstGeom>
            <a:noFill/>
          </p:spPr>
          <p:txBody>
            <a:bodyPr wrap="square">
              <a:spAutoFit/>
            </a:bodyPr>
            <a:lstStyle/>
            <a:p>
              <a:pPr algn="ctr"/>
              <a:r>
                <a:rPr lang="vi-VN" sz="6600">
                  <a:ln w="190500">
                    <a:solidFill>
                      <a:schemeClr val="bg1"/>
                    </a:solidFill>
                  </a:ln>
                  <a:solidFill>
                    <a:srgbClr val="FFFF66"/>
                  </a:solidFill>
                  <a:latin typeface="SVN-ARCO Typography" panose="020B0603050302020204" pitchFamily="34" charset="2"/>
                </a:rPr>
                <a:t>HOẠT ĐỘNG TIẾP NỐI </a:t>
              </a:r>
            </a:p>
            <a:p>
              <a:pPr algn="ctr"/>
              <a:r>
                <a:rPr lang="vi-VN" sz="6600">
                  <a:ln w="190500">
                    <a:solidFill>
                      <a:schemeClr val="bg1"/>
                    </a:solidFill>
                  </a:ln>
                  <a:solidFill>
                    <a:srgbClr val="FFFF66"/>
                  </a:solidFill>
                  <a:latin typeface="SVN-ARCO Typography" panose="020B0603050302020204" pitchFamily="34" charset="2"/>
                </a:rPr>
                <a:t>SAU BÀI HỌC</a:t>
              </a:r>
            </a:p>
          </p:txBody>
        </p:sp>
        <p:sp>
          <p:nvSpPr>
            <p:cNvPr id="5" name="Hộp Văn bản 8">
              <a:extLst>
                <a:ext uri="{FF2B5EF4-FFF2-40B4-BE49-F238E27FC236}">
                  <a16:creationId xmlns:a16="http://schemas.microsoft.com/office/drawing/2014/main" xmlns="" id="{C8760D9B-AE54-A055-3A9B-B7501487894B}"/>
                </a:ext>
              </a:extLst>
            </p:cNvPr>
            <p:cNvSpPr txBox="1"/>
            <p:nvPr/>
          </p:nvSpPr>
          <p:spPr>
            <a:xfrm>
              <a:off x="-69670" y="806060"/>
              <a:ext cx="8085910" cy="2123658"/>
            </a:xfrm>
            <a:prstGeom prst="rect">
              <a:avLst/>
            </a:prstGeom>
            <a:noFill/>
          </p:spPr>
          <p:txBody>
            <a:bodyPr wrap="square">
              <a:spAutoFit/>
            </a:bodyPr>
            <a:lstStyle/>
            <a:p>
              <a:pPr algn="ctr"/>
              <a:r>
                <a:rPr lang="vi-VN" sz="6600">
                  <a:ln w="28575">
                    <a:solidFill>
                      <a:schemeClr val="tx1"/>
                    </a:solidFill>
                  </a:ln>
                  <a:solidFill>
                    <a:srgbClr val="FFFF66"/>
                  </a:solidFill>
                  <a:latin typeface="SVN-ARCO Typography" panose="020B0603050302020204" pitchFamily="34" charset="2"/>
                </a:rPr>
                <a:t>HOẠT ĐỘNG TIẾP NỐI </a:t>
              </a:r>
            </a:p>
            <a:p>
              <a:pPr algn="ctr"/>
              <a:r>
                <a:rPr lang="vi-VN" sz="6600">
                  <a:ln w="28575">
                    <a:solidFill>
                      <a:schemeClr val="tx1"/>
                    </a:solidFill>
                  </a:ln>
                  <a:solidFill>
                    <a:srgbClr val="FFFF66"/>
                  </a:solidFill>
                  <a:latin typeface="SVN-ARCO Typography" panose="020B0603050302020204" pitchFamily="34" charset="2"/>
                </a:rPr>
                <a:t>SAU BÀI HỌC</a:t>
              </a:r>
            </a:p>
          </p:txBody>
        </p:sp>
      </p:grpSp>
      <p:sp>
        <p:nvSpPr>
          <p:cNvPr id="13" name="Hộp Văn bản 25">
            <a:extLst>
              <a:ext uri="{FF2B5EF4-FFF2-40B4-BE49-F238E27FC236}">
                <a16:creationId xmlns:a16="http://schemas.microsoft.com/office/drawing/2014/main" xmlns="" id="{37F08154-B876-DDCD-3F7A-55B68186D584}"/>
              </a:ext>
            </a:extLst>
          </p:cNvPr>
          <p:cNvSpPr txBox="1"/>
          <p:nvPr/>
        </p:nvSpPr>
        <p:spPr>
          <a:xfrm>
            <a:off x="3047185" y="2966527"/>
            <a:ext cx="6097630" cy="1446550"/>
          </a:xfrm>
          <a:prstGeom prst="rect">
            <a:avLst/>
          </a:prstGeom>
          <a:noFill/>
        </p:spPr>
        <p:txBody>
          <a:bodyPr wrap="square">
            <a:spAutoFit/>
          </a:bodyPr>
          <a:lstStyle/>
          <a:p>
            <a:pPr algn="ctr"/>
            <a:r>
              <a:rPr lang="en-US" sz="4400">
                <a:latin typeface="Calibri" panose="020F0502020204030204" pitchFamily="34" charset="0"/>
                <a:cs typeface="Calibri" panose="020F0502020204030204" pitchFamily="34" charset="0"/>
              </a:rPr>
              <a:t>Tìm hiểu về cách sử dụng nhiệt kế </a:t>
            </a:r>
            <a:endParaRPr lang="en-US"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8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Ảnh có chứa tuyết, mùa đông, phim hoạt hình, minh họa&#10;&#10;Mô tả được tạo tự động">
            <a:extLst>
              <a:ext uri="{FF2B5EF4-FFF2-40B4-BE49-F238E27FC236}">
                <a16:creationId xmlns:a16="http://schemas.microsoft.com/office/drawing/2014/main" xmlns="" id="{CED01C21-0002-3C1C-86F8-128D9E9F16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5"/>
          <a:stretch/>
        </p:blipFill>
        <p:spPr>
          <a:xfrm>
            <a:off x="-3" y="0"/>
            <a:ext cx="12192003" cy="6858000"/>
          </a:xfrm>
          <a:prstGeom prst="rect">
            <a:avLst/>
          </a:prstGeom>
        </p:spPr>
      </p:pic>
      <p:sp>
        <p:nvSpPr>
          <p:cNvPr id="4" name="TextBox 29">
            <a:extLst>
              <a:ext uri="{FF2B5EF4-FFF2-40B4-BE49-F238E27FC236}">
                <a16:creationId xmlns:a16="http://schemas.microsoft.com/office/drawing/2014/main" xmlns="" id="{1995A833-E4C7-E303-46F4-3BACF71D2679}"/>
              </a:ext>
            </a:extLst>
          </p:cNvPr>
          <p:cNvSpPr txBox="1"/>
          <p:nvPr/>
        </p:nvSpPr>
        <p:spPr>
          <a:xfrm>
            <a:off x="332711" y="325004"/>
            <a:ext cx="11158331" cy="350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rPr>
              <a:t>T</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rPr>
              <a:t>Ạ</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rPr>
              <a:t>M</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rPr>
              <a:t>B</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rPr>
              <a:t>I</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rPr>
              <a:t>Ệ</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rPr>
              <a:t>T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rPr>
              <a:t>V</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rPr>
              <a:t>À</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rPr>
              <a:t> </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rPr>
              <a:t>H</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rPr>
              <a:t>Ẹ</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rPr>
              <a:t>N </a:t>
            </a:r>
            <a:r>
              <a:rPr kumimoji="0" lang="en-US" sz="8800" b="1" i="0" u="none" strike="noStrike" kern="1200" cap="none" spc="0" normalizeH="0" baseline="0" noProof="0" dirty="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rPr>
              <a:t>G</a:t>
            </a:r>
            <a:r>
              <a:rPr kumimoji="0" lang="en-US" sz="88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rPr>
              <a:t>Ặ</a:t>
            </a:r>
            <a:r>
              <a:rPr kumimoji="0" lang="en-US" sz="8800" b="1" i="0" u="none" strike="noStrike" kern="1200" cap="none" spc="0" normalizeH="0" baseline="0" noProof="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rPr>
              <a:t>P</a:t>
            </a:r>
            <a:r>
              <a:rPr kumimoji="0" lang="en-US" sz="8800" b="1" i="0" u="none" strike="noStrike" kern="1200" cap="none" spc="0" normalizeH="0" baseline="0" noProof="0" dirty="0">
                <a:ln w="28575">
                  <a:solidFill>
                    <a:srgbClr val="002060"/>
                  </a:solidFill>
                  <a:prstDash val="solid"/>
                </a:ln>
                <a:solidFill>
                  <a:srgbClr val="5B9BD5"/>
                </a:solidFill>
                <a:effectLst>
                  <a:outerShdw blurRad="12700" dist="38100" dir="2700000" algn="tl" rotWithShape="0">
                    <a:srgbClr val="5B9BD5">
                      <a:lumMod val="60000"/>
                      <a:lumOff val="40000"/>
                    </a:srgbClr>
                  </a:outerShdw>
                </a:effectLst>
                <a:uLnTx/>
                <a:uFillTx/>
                <a:latin typeface="SVN-Gretoon" panose="02040603050506020204" pitchFamily="18" charset="0"/>
              </a:rPr>
              <a:t> </a:t>
            </a:r>
            <a:r>
              <a:rPr kumimoji="0" lang="en-US" sz="88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rPr>
              <a:t>L</a:t>
            </a:r>
            <a:r>
              <a:rPr kumimoji="0" lang="en-US" sz="8800" b="1" i="0" u="none" strike="noStrike" kern="1200" cap="none" spc="0" normalizeH="0" baseline="0" noProof="0" dirty="0">
                <a:ln w="28575">
                  <a:solidFill>
                    <a:srgbClr val="002060"/>
                  </a:solidFill>
                  <a:prstDash val="solid"/>
                </a:ln>
                <a:solidFill>
                  <a:srgbClr val="66FFFF"/>
                </a:solidFill>
                <a:effectLst>
                  <a:outerShdw blurRad="12700" dist="38100" dir="2700000" algn="tl" rotWithShape="0">
                    <a:srgbClr val="5B9BD5">
                      <a:lumMod val="60000"/>
                      <a:lumOff val="40000"/>
                    </a:srgbClr>
                  </a:outerShdw>
                </a:effectLst>
                <a:uLnTx/>
                <a:uFillTx/>
                <a:latin typeface="SVN-Gretoon" panose="02040603050506020204" pitchFamily="18" charset="0"/>
              </a:rPr>
              <a:t>Ạ</a:t>
            </a:r>
            <a:r>
              <a:rPr kumimoji="0" lang="en-US" sz="8800" b="1" i="0" u="none" strike="noStrike" kern="1200" cap="none" spc="0" normalizeH="0" baseline="0" noProof="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rPr>
              <a:t>I </a:t>
            </a:r>
          </a:p>
        </p:txBody>
      </p:sp>
      <p:pic>
        <p:nvPicPr>
          <p:cNvPr id="7" name="Picture 18">
            <a:extLst>
              <a:ext uri="{FF2B5EF4-FFF2-40B4-BE49-F238E27FC236}">
                <a16:creationId xmlns:a16="http://schemas.microsoft.com/office/drawing/2014/main" xmlns="" id="{C967BD81-D1F6-1D15-3BB6-4C144662C0AD}"/>
              </a:ext>
            </a:extLst>
          </p:cNvPr>
          <p:cNvPicPr>
            <a:picLocks noChangeAspect="1"/>
          </p:cNvPicPr>
          <p:nvPr/>
        </p:nvPicPr>
        <p:blipFill>
          <a:blip r:embed="rId3"/>
          <a:stretch>
            <a:fillRect/>
          </a:stretch>
        </p:blipFill>
        <p:spPr>
          <a:xfrm>
            <a:off x="6281172" y="3977545"/>
            <a:ext cx="2160463" cy="2733489"/>
          </a:xfrm>
          <a:prstGeom prst="rect">
            <a:avLst/>
          </a:prstGeom>
        </p:spPr>
      </p:pic>
      <p:pic>
        <p:nvPicPr>
          <p:cNvPr id="10" name="Picture 12">
            <a:extLst>
              <a:ext uri="{FF2B5EF4-FFF2-40B4-BE49-F238E27FC236}">
                <a16:creationId xmlns:a16="http://schemas.microsoft.com/office/drawing/2014/main" xmlns="" id="{811EBA46-CACC-B38C-F07B-33B09A91B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933" y="3904873"/>
            <a:ext cx="2713763" cy="2880455"/>
          </a:xfrm>
          <a:prstGeom prst="rect">
            <a:avLst/>
          </a:prstGeom>
        </p:spPr>
      </p:pic>
    </p:spTree>
    <p:extLst>
      <p:ext uri="{BB962C8B-B14F-4D97-AF65-F5344CB8AC3E}">
        <p14:creationId xmlns:p14="http://schemas.microsoft.com/office/powerpoint/2010/main" val="357398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trang phục, phim hoạt hình, giày dép, Phim hoạt hình&#10;&#10;Mô tả được tạo tự động">
            <a:extLst>
              <a:ext uri="{FF2B5EF4-FFF2-40B4-BE49-F238E27FC236}">
                <a16:creationId xmlns:a16="http://schemas.microsoft.com/office/drawing/2014/main" xmlns="" id="{7EB32AAF-D607-3906-6EF0-742F9B67EC3E}"/>
              </a:ext>
            </a:extLst>
          </p:cNvPr>
          <p:cNvPicPr>
            <a:picLocks noChangeAspect="1"/>
          </p:cNvPicPr>
          <p:nvPr/>
        </p:nvPicPr>
        <p:blipFill rotWithShape="1">
          <a:blip r:embed="rId2">
            <a:extLst>
              <a:ext uri="{28A0092B-C50C-407E-A947-70E740481C1C}">
                <a14:useLocalDpi xmlns:a14="http://schemas.microsoft.com/office/drawing/2010/main" val="0"/>
              </a:ext>
            </a:extLst>
          </a:blip>
          <a:srcRect t="1" b="42255"/>
          <a:stretch/>
        </p:blipFill>
        <p:spPr>
          <a:xfrm>
            <a:off x="-1" y="0"/>
            <a:ext cx="12192001" cy="6858000"/>
          </a:xfrm>
          <a:prstGeom prst="rect">
            <a:avLst/>
          </a:prstGeom>
        </p:spPr>
      </p:pic>
      <p:grpSp>
        <p:nvGrpSpPr>
          <p:cNvPr id="6" name="Group 13">
            <a:extLst>
              <a:ext uri="{FF2B5EF4-FFF2-40B4-BE49-F238E27FC236}">
                <a16:creationId xmlns:a16="http://schemas.microsoft.com/office/drawing/2014/main" xmlns="" id="{5CA6ADBA-BE9E-55A5-1FEC-DAA8E399D5C0}"/>
              </a:ext>
            </a:extLst>
          </p:cNvPr>
          <p:cNvGrpSpPr/>
          <p:nvPr/>
        </p:nvGrpSpPr>
        <p:grpSpPr>
          <a:xfrm>
            <a:off x="-130598" y="185531"/>
            <a:ext cx="5868790" cy="4243150"/>
            <a:chOff x="1575311" y="446026"/>
            <a:chExt cx="11171227" cy="4243150"/>
          </a:xfrm>
        </p:grpSpPr>
        <p:sp>
          <p:nvSpPr>
            <p:cNvPr id="7" name="TextBox 8">
              <a:extLst>
                <a:ext uri="{FF2B5EF4-FFF2-40B4-BE49-F238E27FC236}">
                  <a16:creationId xmlns:a16="http://schemas.microsoft.com/office/drawing/2014/main" xmlns="" id="{3C000E54-AFA3-A27F-D775-180662E3E9C7}"/>
                </a:ext>
              </a:extLst>
            </p:cNvPr>
            <p:cNvSpPr txBox="1"/>
            <p:nvPr/>
          </p:nvSpPr>
          <p:spPr>
            <a:xfrm>
              <a:off x="1575311" y="446027"/>
              <a:ext cx="11171227" cy="4243149"/>
            </a:xfrm>
            <a:prstGeom prst="rect">
              <a:avLst/>
            </a:prstGeom>
            <a:noFill/>
          </p:spPr>
          <p:txBody>
            <a:bodyPr wrap="square">
              <a:spAutoFit/>
            </a:bodyPr>
            <a:lstStyle/>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sv-SE" sz="11500" b="1" i="0" u="none" strike="noStrike" kern="1200" cap="none" spc="0" normalizeH="0" baseline="0" noProof="0">
                  <a:ln w="231775">
                    <a:solidFill>
                      <a:prstClr val="white"/>
                    </a:solidFill>
                    <a:prstDash val="solid"/>
                  </a:ln>
                  <a:solidFill>
                    <a:prstClr val="white"/>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KHỞI ĐỘNG</a:t>
              </a:r>
            </a:p>
          </p:txBody>
        </p:sp>
        <p:sp>
          <p:nvSpPr>
            <p:cNvPr id="8" name="TextBox 12">
              <a:extLst>
                <a:ext uri="{FF2B5EF4-FFF2-40B4-BE49-F238E27FC236}">
                  <a16:creationId xmlns:a16="http://schemas.microsoft.com/office/drawing/2014/main" xmlns="" id="{54C88A01-3150-A519-9524-E208EF657AA1}"/>
                </a:ext>
              </a:extLst>
            </p:cNvPr>
            <p:cNvSpPr txBox="1"/>
            <p:nvPr/>
          </p:nvSpPr>
          <p:spPr>
            <a:xfrm>
              <a:off x="1575311" y="446026"/>
              <a:ext cx="11171227" cy="4243149"/>
            </a:xfrm>
            <a:prstGeom prst="rect">
              <a:avLst/>
            </a:prstGeom>
            <a:noFill/>
          </p:spPr>
          <p:txBody>
            <a:bodyPr wrap="square">
              <a:spAutoFit/>
            </a:bodyPr>
            <a:lstStyle/>
            <a:p>
              <a:pPr marL="0" marR="0" lvl="0" indent="0" algn="ctr" defTabSz="914400" rtl="0" eaLnBrk="1" fontAlgn="base" latinLnBrk="0" hangingPunct="1">
                <a:lnSpc>
                  <a:spcPct val="120000"/>
                </a:lnSpc>
                <a:spcBef>
                  <a:spcPts val="0"/>
                </a:spcBef>
                <a:spcAft>
                  <a:spcPts val="600"/>
                </a:spcAft>
                <a:buClrTx/>
                <a:buSzTx/>
                <a:buFontTx/>
                <a:buNone/>
                <a:tabLst/>
                <a:defRPr/>
              </a:pPr>
              <a:r>
                <a:rPr kumimoji="0" lang="sv-SE" sz="11500" b="1" i="0" u="none" strike="noStrike" kern="1200" cap="none" spc="0" normalizeH="0" baseline="0" noProof="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K</a:t>
              </a:r>
              <a:r>
                <a:rPr kumimoji="0" lang="sv-SE" sz="11500" b="1" i="0" u="none" strike="noStrike" kern="1200" cap="none" spc="0" normalizeH="0" baseline="0" noProof="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H</a:t>
              </a:r>
              <a:r>
                <a:rPr kumimoji="0" lang="sv-SE" sz="11500" b="1" i="0" u="none" strike="noStrike" kern="1200" cap="none" spc="0" normalizeH="0" baseline="0" noProof="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Ở</a:t>
              </a:r>
              <a:r>
                <a:rPr kumimoji="0" lang="sv-SE" sz="11500" b="1" i="0" u="none" strike="noStrike" kern="1200" cap="none" spc="0" normalizeH="0" baseline="0" noProof="0">
                  <a:ln w="28575">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I </a:t>
              </a:r>
              <a:r>
                <a:rPr kumimoji="0" lang="sv-SE" sz="11500" b="1" i="0" u="none" strike="noStrike" kern="1200" cap="none" spc="0" normalizeH="0" baseline="0" noProof="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Đ</a:t>
              </a:r>
              <a:r>
                <a:rPr kumimoji="0" lang="sv-SE" sz="11500" b="1" i="0" u="none" strike="noStrike" kern="1200" cap="none" spc="0" normalizeH="0" baseline="0" noProof="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Ộ</a:t>
              </a:r>
              <a:r>
                <a:rPr kumimoji="0" lang="sv-SE" sz="11500" b="1" i="0" u="none" strike="noStrike" kern="1200" cap="none" spc="0" normalizeH="0" baseline="0" noProof="0">
                  <a:ln w="28575">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N</a:t>
              </a:r>
              <a:r>
                <a:rPr kumimoji="0" lang="sv-SE" sz="11500" b="1" i="0" u="none" strike="noStrike" kern="1200" cap="none" spc="0" normalizeH="0" baseline="0" noProof="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rPr>
                <a:t>G</a:t>
              </a:r>
              <a:endParaRPr kumimoji="0" lang="sv-SE" sz="11500" b="1" i="0" u="none" strike="noStrike" kern="1200" cap="none" spc="0" normalizeH="0" baseline="0" noProof="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SVN-Gretoo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372920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954157"/>
            <a:ext cx="10620134" cy="5274365"/>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xmlns="" id="{C9279C58-3700-C471-258C-81D986C2E143}"/>
              </a:ext>
            </a:extLst>
          </p:cNvPr>
          <p:cNvSpPr txBox="1"/>
          <p:nvPr/>
        </p:nvSpPr>
        <p:spPr>
          <a:xfrm>
            <a:off x="1752709" y="2305972"/>
            <a:ext cx="9104244" cy="1015663"/>
          </a:xfrm>
          <a:prstGeom prst="rect">
            <a:avLst/>
          </a:prstGeom>
          <a:noFill/>
        </p:spPr>
        <p:txBody>
          <a:bodyPr wrap="square">
            <a:spAutoFit/>
          </a:bodyPr>
          <a:lstStyle/>
          <a:p>
            <a:pPr algn="just"/>
            <a:r>
              <a:rPr lang="vi-VN" sz="3000" dirty="0">
                <a:latin typeface="Calibri" panose="020F0502020204030204" pitchFamily="34" charset="0"/>
                <a:cs typeface="Calibri" panose="020F0502020204030204" pitchFamily="34" charset="0"/>
              </a:rPr>
              <a:t>Trong đời sống, chúng ta dùng dụng cụ gì để biết chính xác một vật nóng hơn hay lạnh hơn một vật khác?</a:t>
            </a:r>
            <a:endParaRPr lang="en-US" sz="3000" dirty="0">
              <a:latin typeface="Calibri" panose="020F0502020204030204" pitchFamily="34" charset="0"/>
              <a:cs typeface="Calibri" panose="020F0502020204030204" pitchFamily="34" charset="0"/>
            </a:endParaRPr>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25260" y="1119455"/>
            <a:ext cx="73031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FF6600"/>
                </a:solidFill>
                <a:latin typeface="LNTH-LuoLuoNotangYuanTi 1" pitchFamily="2" charset="-128"/>
                <a:ea typeface="LNTH-LuoLuoNotangYuanTi 1" pitchFamily="2" charset="-128"/>
                <a:cs typeface="LNTH-LuoLuoNotangYuanTi 1" pitchFamily="2" charset="-128"/>
              </a:rPr>
              <a:t>EM ĐÃ BIẾT GÌ?</a:t>
            </a:r>
            <a:endParaRPr kumimoji="0" lang="en-US" sz="6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4" name="Hình ảnh 23" descr="Ảnh có chứa thiết kế, cái còi&#10;&#10;Mô tả được tạo tự động với mức tin cậy trung bình">
            <a:extLst>
              <a:ext uri="{FF2B5EF4-FFF2-40B4-BE49-F238E27FC236}">
                <a16:creationId xmlns:a16="http://schemas.microsoft.com/office/drawing/2014/main" xmlns="" id="{F14E7E67-2573-862E-D60E-438F0FEB6E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44189" y1="34189" x2="44189" y2="34189"/>
                        <a14:backgroundMark x1="82432" y1="65135" x2="82432" y2="65135"/>
                      </a14:backgroundRemoval>
                    </a14:imgEffect>
                  </a14:imgLayer>
                </a14:imgProps>
              </a:ext>
              <a:ext uri="{28A0092B-C50C-407E-A947-70E740481C1C}">
                <a14:useLocalDpi xmlns:a14="http://schemas.microsoft.com/office/drawing/2010/main" val="0"/>
              </a:ext>
            </a:extLst>
          </a:blip>
          <a:stretch>
            <a:fillRect/>
          </a:stretch>
        </p:blipFill>
        <p:spPr>
          <a:xfrm rot="553073">
            <a:off x="2623326" y="3176496"/>
            <a:ext cx="3429000" cy="3429000"/>
          </a:xfrm>
          <a:prstGeom prst="rect">
            <a:avLst/>
          </a:prstGeom>
        </p:spPr>
      </p:pic>
      <p:sp>
        <p:nvSpPr>
          <p:cNvPr id="25" name="Hộp Văn bản 24">
            <a:extLst>
              <a:ext uri="{FF2B5EF4-FFF2-40B4-BE49-F238E27FC236}">
                <a16:creationId xmlns:a16="http://schemas.microsoft.com/office/drawing/2014/main" xmlns="" id="{9E9C6DFC-4A06-3FE5-C163-B33E46E95F00}"/>
              </a:ext>
            </a:extLst>
          </p:cNvPr>
          <p:cNvSpPr txBox="1"/>
          <p:nvPr/>
        </p:nvSpPr>
        <p:spPr>
          <a:xfrm>
            <a:off x="4557199" y="4963096"/>
            <a:ext cx="3495261" cy="1015663"/>
          </a:xfrm>
          <a:prstGeom prst="rect">
            <a:avLst/>
          </a:prstGeom>
          <a:noFill/>
        </p:spPr>
        <p:txBody>
          <a:bodyPr wrap="square">
            <a:spAutoFit/>
          </a:bodyPr>
          <a:lstStyle/>
          <a:p>
            <a:pPr algn="ctr"/>
            <a:r>
              <a:rPr lang="en-US" sz="6000" dirty="0" err="1">
                <a:solidFill>
                  <a:schemeClr val="accent2">
                    <a:lumMod val="75000"/>
                  </a:schemeClr>
                </a:solidFill>
                <a:latin typeface="UTM Edwardian" panose="02040603050506020204" pitchFamily="18" charset="0"/>
                <a:cs typeface="Calibri" panose="020F0502020204030204" pitchFamily="34" charset="0"/>
              </a:rPr>
              <a:t>Nhiệt</a:t>
            </a:r>
            <a:r>
              <a:rPr lang="en-US" sz="6000" dirty="0">
                <a:solidFill>
                  <a:schemeClr val="accent2">
                    <a:lumMod val="75000"/>
                  </a:schemeClr>
                </a:solidFill>
                <a:latin typeface="UTM Edwardian" panose="02040603050506020204" pitchFamily="18" charset="0"/>
                <a:cs typeface="Calibri" panose="020F0502020204030204" pitchFamily="34" charset="0"/>
              </a:rPr>
              <a:t> </a:t>
            </a:r>
            <a:r>
              <a:rPr lang="en-US" sz="6000" dirty="0" err="1">
                <a:solidFill>
                  <a:schemeClr val="accent2">
                    <a:lumMod val="75000"/>
                  </a:schemeClr>
                </a:solidFill>
                <a:latin typeface="UTM Edwardian" panose="02040603050506020204" pitchFamily="18" charset="0"/>
                <a:cs typeface="Calibri" panose="020F0502020204030204" pitchFamily="34" charset="0"/>
              </a:rPr>
              <a:t>kế</a:t>
            </a:r>
            <a:endParaRPr lang="en-US" sz="6000" dirty="0">
              <a:solidFill>
                <a:schemeClr val="accent2">
                  <a:lumMod val="75000"/>
                </a:schemeClr>
              </a:solidFill>
              <a:latin typeface="UTM Edwardian" panose="02040603050506020204" pitchFamily="18" charset="0"/>
              <a:cs typeface="Calibri" panose="020F0502020204030204" pitchFamily="34" charset="0"/>
            </a:endParaRPr>
          </a:p>
        </p:txBody>
      </p:sp>
      <p:pic>
        <p:nvPicPr>
          <p:cNvPr id="26" name="Picture 51">
            <a:extLst>
              <a:ext uri="{FF2B5EF4-FFF2-40B4-BE49-F238E27FC236}">
                <a16:creationId xmlns:a16="http://schemas.microsoft.com/office/drawing/2014/main" xmlns="" id="{40096740-7AFB-FACD-0539-5BFBF89A7832}"/>
              </a:ext>
            </a:extLst>
          </p:cNvPr>
          <p:cNvPicPr>
            <a:picLocks noChangeAspect="1"/>
          </p:cNvPicPr>
          <p:nvPr/>
        </p:nvPicPr>
        <p:blipFill>
          <a:blip r:embed="rId4"/>
          <a:stretch>
            <a:fillRect/>
          </a:stretch>
        </p:blipFill>
        <p:spPr>
          <a:xfrm>
            <a:off x="1243019" y="2416170"/>
            <a:ext cx="440055" cy="771124"/>
          </a:xfrm>
          <a:prstGeom prst="rect">
            <a:avLst/>
          </a:prstGeom>
          <a:effectLst>
            <a:innerShdw blurRad="63500" dist="50800" dir="8100000">
              <a:prstClr val="black">
                <a:alpha val="50000"/>
              </a:prstClr>
            </a:innerShdw>
          </a:effectLst>
        </p:spPr>
      </p:pic>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4480">
            <a:off x="2115263" y="1282061"/>
            <a:ext cx="917477" cy="934216"/>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4480">
            <a:off x="9120880" y="1282062"/>
            <a:ext cx="917477" cy="934216"/>
          </a:xfrm>
          <a:prstGeom prst="rect">
            <a:avLst/>
          </a:prstGeom>
        </p:spPr>
      </p:pic>
      <p:pic>
        <p:nvPicPr>
          <p:cNvPr id="33" name="Hình ảnh 32" descr="Ảnh có chứa cười, Phim hoạt hình, hình mẫu, Hoạt hình&#10;&#10;Mô tả được tạo tự động">
            <a:extLst>
              <a:ext uri="{FF2B5EF4-FFF2-40B4-BE49-F238E27FC236}">
                <a16:creationId xmlns:a16="http://schemas.microsoft.com/office/drawing/2014/main" xmlns="" id="{5458132C-4CD0-3486-1E00-2FA61E7C29A3}"/>
              </a:ext>
            </a:extLst>
          </p:cNvPr>
          <p:cNvPicPr>
            <a:picLocks noChangeAspect="1"/>
          </p:cNvPicPr>
          <p:nvPr/>
        </p:nvPicPr>
        <p:blipFill>
          <a:blip r:embed="rId8"/>
          <a:stretch>
            <a:fillRect/>
          </a:stretch>
        </p:blipFill>
        <p:spPr>
          <a:xfrm>
            <a:off x="8191730" y="3187294"/>
            <a:ext cx="4401089" cy="4401089"/>
          </a:xfrm>
          <a:prstGeom prst="rect">
            <a:avLst/>
          </a:prstGeom>
        </p:spPr>
      </p:pic>
    </p:spTree>
    <p:extLst>
      <p:ext uri="{BB962C8B-B14F-4D97-AF65-F5344CB8AC3E}">
        <p14:creationId xmlns:p14="http://schemas.microsoft.com/office/powerpoint/2010/main" val="40571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trang phục, phim hoạt hình, giày dép, Phim hoạt hình&#10;&#10;Mô tả được tạo tự động">
            <a:extLst>
              <a:ext uri="{FF2B5EF4-FFF2-40B4-BE49-F238E27FC236}">
                <a16:creationId xmlns:a16="http://schemas.microsoft.com/office/drawing/2014/main" xmlns="" id="{7EB32AAF-D607-3906-6EF0-742F9B67EC3E}"/>
              </a:ext>
            </a:extLst>
          </p:cNvPr>
          <p:cNvPicPr>
            <a:picLocks noChangeAspect="1"/>
          </p:cNvPicPr>
          <p:nvPr/>
        </p:nvPicPr>
        <p:blipFill rotWithShape="1">
          <a:blip r:embed="rId2">
            <a:extLst>
              <a:ext uri="{28A0092B-C50C-407E-A947-70E740481C1C}">
                <a14:useLocalDpi xmlns:a14="http://schemas.microsoft.com/office/drawing/2010/main" val="0"/>
              </a:ext>
            </a:extLst>
          </a:blip>
          <a:srcRect t="1" b="42255"/>
          <a:stretch/>
        </p:blipFill>
        <p:spPr>
          <a:xfrm>
            <a:off x="-1" y="0"/>
            <a:ext cx="12192001" cy="6858000"/>
          </a:xfrm>
          <a:prstGeom prst="rect">
            <a:avLst/>
          </a:prstGeom>
        </p:spPr>
      </p:pic>
      <p:grpSp>
        <p:nvGrpSpPr>
          <p:cNvPr id="2" name="Group 13">
            <a:extLst>
              <a:ext uri="{FF2B5EF4-FFF2-40B4-BE49-F238E27FC236}">
                <a16:creationId xmlns:a16="http://schemas.microsoft.com/office/drawing/2014/main" xmlns="" id="{1FB3EF61-70BD-593C-279A-5223A234E0A0}"/>
              </a:ext>
            </a:extLst>
          </p:cNvPr>
          <p:cNvGrpSpPr/>
          <p:nvPr/>
        </p:nvGrpSpPr>
        <p:grpSpPr>
          <a:xfrm>
            <a:off x="-1598435" y="116141"/>
            <a:ext cx="10041301" cy="1884811"/>
            <a:chOff x="1575311" y="446027"/>
            <a:chExt cx="11171227" cy="1884811"/>
          </a:xfrm>
        </p:grpSpPr>
        <p:sp>
          <p:nvSpPr>
            <p:cNvPr id="3" name="TextBox 8">
              <a:extLst>
                <a:ext uri="{FF2B5EF4-FFF2-40B4-BE49-F238E27FC236}">
                  <a16:creationId xmlns:a16="http://schemas.microsoft.com/office/drawing/2014/main" xmlns="" id="{39BB5CC0-A88E-D2F8-3362-A3D30742B304}"/>
                </a:ext>
              </a:extLst>
            </p:cNvPr>
            <p:cNvSpPr txBox="1"/>
            <p:nvPr/>
          </p:nvSpPr>
          <p:spPr>
            <a:xfrm>
              <a:off x="1575311" y="446027"/>
              <a:ext cx="11171227" cy="188481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0400" b="1">
                  <a:ln w="23177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KHÁM PHÁ</a:t>
              </a:r>
            </a:p>
          </p:txBody>
        </p:sp>
        <p:sp>
          <p:nvSpPr>
            <p:cNvPr id="4" name="TextBox 12">
              <a:extLst>
                <a:ext uri="{FF2B5EF4-FFF2-40B4-BE49-F238E27FC236}">
                  <a16:creationId xmlns:a16="http://schemas.microsoft.com/office/drawing/2014/main" xmlns="" id="{21E41C49-472A-C4E5-97B6-CF0C28C4F084}"/>
                </a:ext>
              </a:extLst>
            </p:cNvPr>
            <p:cNvSpPr txBox="1"/>
            <p:nvPr/>
          </p:nvSpPr>
          <p:spPr>
            <a:xfrm>
              <a:off x="1575311" y="446027"/>
              <a:ext cx="11171227" cy="1884811"/>
            </a:xfrm>
            <a:prstGeom prst="rect">
              <a:avLst/>
            </a:prstGeom>
            <a:noFill/>
          </p:spPr>
          <p:txBody>
            <a:bodyPr wrap="square">
              <a:spAutoFit/>
            </a:bodyPr>
            <a:lstStyle/>
            <a:p>
              <a:pPr marR="0" lvl="0" algn="ctr" defTabSz="914400" rtl="0" eaLnBrk="1" fontAlgn="base" latinLnBrk="0" hangingPunct="1">
                <a:lnSpc>
                  <a:spcPct val="120000"/>
                </a:lnSpc>
                <a:spcBef>
                  <a:spcPts val="0"/>
                </a:spcBef>
                <a:spcAft>
                  <a:spcPts val="600"/>
                </a:spcAft>
                <a:buClrTx/>
                <a:buSzTx/>
                <a:tabLst/>
                <a:defRPr/>
              </a:pPr>
              <a:r>
                <a:rPr lang="sv-SE" sz="10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K</a:t>
              </a:r>
              <a:r>
                <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04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r>
                <a:rPr lang="sv-SE" sz="104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M </a:t>
              </a:r>
              <a:r>
                <a:rPr lang="sv-SE" sz="104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P</a:t>
              </a:r>
              <a:r>
                <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H</a:t>
              </a:r>
              <a:r>
                <a:rPr lang="sv-SE" sz="104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rPr>
                <a:t>Á</a:t>
              </a:r>
              <a:endParaRPr lang="sv-SE" sz="104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290900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descr="Ảnh có chứa thực vật, phim hoạt hình, hình vẽ, bức vẽ&#10;&#10;Mô tả được tạo tự động">
            <a:extLst>
              <a:ext uri="{FF2B5EF4-FFF2-40B4-BE49-F238E27FC236}">
                <a16:creationId xmlns:a16="http://schemas.microsoft.com/office/drawing/2014/main" xmlns="" id="{C7CA3553-439A-FFF9-DF68-B0EF80EF94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6547" r="3453" b="-1245"/>
          <a:stretch/>
        </p:blipFill>
        <p:spPr>
          <a:xfrm>
            <a:off x="0" y="-1"/>
            <a:ext cx="6096000" cy="6966857"/>
          </a:xfrm>
          <a:prstGeom prst="rect">
            <a:avLst/>
          </a:prstGeom>
        </p:spPr>
      </p:pic>
      <p:pic>
        <p:nvPicPr>
          <p:cNvPr id="9" name="Hình ảnh 8" descr="Ảnh có chứa tuyết, mùa đông, phim hoạt hình, minh họa&#10;&#10;Mô tả được tạo tự động">
            <a:extLst>
              <a:ext uri="{FF2B5EF4-FFF2-40B4-BE49-F238E27FC236}">
                <a16:creationId xmlns:a16="http://schemas.microsoft.com/office/drawing/2014/main" xmlns="" id="{CED01C21-0002-3C1C-86F8-128D9E9F16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08"/>
          <a:stretch/>
        </p:blipFill>
        <p:spPr>
          <a:xfrm>
            <a:off x="6096000" y="-1"/>
            <a:ext cx="6096000" cy="6858000"/>
          </a:xfrm>
          <a:prstGeom prst="rect">
            <a:avLst/>
          </a:prstGeom>
        </p:spPr>
      </p:pic>
      <p:pic>
        <p:nvPicPr>
          <p:cNvPr id="11" name="Hình ảnh 10" descr="Ảnh có chứa văn bản, phim hoạt hình, Tác phẩm nghệ thuật của trẻ con, minh họa&#10;&#10;Mô tả được tạo tự động">
            <a:extLst>
              <a:ext uri="{FF2B5EF4-FFF2-40B4-BE49-F238E27FC236}">
                <a16:creationId xmlns:a16="http://schemas.microsoft.com/office/drawing/2014/main" xmlns="" id="{665F8DD1-887C-5D34-6B64-F6460707FAD6}"/>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2929" b="74465" l="13542" r="47607">
                        <a14:foregroundMark x1="30377" y1="16283" x2="30377" y2="16283"/>
                        <a14:foregroundMark x1="32883" y1="73657" x2="32883" y2="73657"/>
                        <a14:foregroundMark x1="20495" y1="73455" x2="20495" y2="73455"/>
                        <a14:foregroundMark x1="21988" y1="74505" x2="21988" y2="74505"/>
                        <a14:foregroundMark x1="32151" y1="74303" x2="32151" y2="74303"/>
                        <a14:foregroundMark x1="29505" y1="12929" x2="29505" y2="12929"/>
                      </a14:backgroundRemoval>
                    </a14:imgEffect>
                  </a14:imgLayer>
                </a14:imgProps>
              </a:ext>
              <a:ext uri="{28A0092B-C50C-407E-A947-70E740481C1C}">
                <a14:useLocalDpi xmlns:a14="http://schemas.microsoft.com/office/drawing/2010/main" val="0"/>
              </a:ext>
            </a:extLst>
          </a:blip>
          <a:srcRect l="9301" t="10794" r="48083" b="22539"/>
          <a:stretch/>
        </p:blipFill>
        <p:spPr>
          <a:xfrm>
            <a:off x="950685" y="2401335"/>
            <a:ext cx="4194629" cy="4572001"/>
          </a:xfrm>
          <a:prstGeom prst="rect">
            <a:avLst/>
          </a:prstGeom>
        </p:spPr>
      </p:pic>
      <p:pic>
        <p:nvPicPr>
          <p:cNvPr id="14" name="Hình ảnh 13" descr="Ảnh có chứa văn bản, phim hoạt hình, Tác phẩm nghệ thuật của trẻ con, minh họa&#10;&#10;Mô tả được tạo tự động">
            <a:extLst>
              <a:ext uri="{FF2B5EF4-FFF2-40B4-BE49-F238E27FC236}">
                <a16:creationId xmlns:a16="http://schemas.microsoft.com/office/drawing/2014/main" xmlns="" id="{9B912C1C-C918-CA80-E500-C4B3AC129E98}"/>
              </a:ext>
            </a:extLst>
          </p:cNvPr>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1798" b="73859" l="54026" r="86881">
                        <a14:foregroundMark x1="68863" y1="11838" x2="68863" y2="11838"/>
                        <a14:foregroundMark x1="74465" y1="72364" x2="74465" y2="72364"/>
                        <a14:foregroundMark x1="67399" y1="72364" x2="67399" y2="72364"/>
                        <a14:foregroundMark x1="67399" y1="72364" x2="64611" y2="73859"/>
                        <a14:foregroundMark x1="73142" y1="70263" x2="76239" y2="73455"/>
                      </a14:backgroundRemoval>
                    </a14:imgEffect>
                  </a14:imgLayer>
                </a14:imgProps>
              </a:ext>
              <a:ext uri="{28A0092B-C50C-407E-A947-70E740481C1C}">
                <a14:useLocalDpi xmlns:a14="http://schemas.microsoft.com/office/drawing/2010/main" val="0"/>
              </a:ext>
            </a:extLst>
          </a:blip>
          <a:srcRect l="50000" t="6772" r="9006" b="23069"/>
          <a:stretch/>
        </p:blipFill>
        <p:spPr>
          <a:xfrm>
            <a:off x="7195457" y="2265366"/>
            <a:ext cx="3897085" cy="4647062"/>
          </a:xfrm>
          <a:prstGeom prst="rect">
            <a:avLst/>
          </a:prstGeom>
        </p:spPr>
      </p:pic>
      <p:grpSp>
        <p:nvGrpSpPr>
          <p:cNvPr id="28" name="Nhóm 27">
            <a:extLst>
              <a:ext uri="{FF2B5EF4-FFF2-40B4-BE49-F238E27FC236}">
                <a16:creationId xmlns:a16="http://schemas.microsoft.com/office/drawing/2014/main" xmlns="" id="{B7E420C6-916F-C8F6-40F8-E12FB96E4B96}"/>
              </a:ext>
            </a:extLst>
          </p:cNvPr>
          <p:cNvGrpSpPr/>
          <p:nvPr/>
        </p:nvGrpSpPr>
        <p:grpSpPr>
          <a:xfrm>
            <a:off x="82048" y="1135400"/>
            <a:ext cx="11929205" cy="1120956"/>
            <a:chOff x="82047" y="990039"/>
            <a:chExt cx="11929205" cy="1120956"/>
          </a:xfrm>
        </p:grpSpPr>
        <p:sp>
          <p:nvSpPr>
            <p:cNvPr id="22" name="TextBox 8">
              <a:extLst>
                <a:ext uri="{FF2B5EF4-FFF2-40B4-BE49-F238E27FC236}">
                  <a16:creationId xmlns:a16="http://schemas.microsoft.com/office/drawing/2014/main" xmlns="" id="{6DD69705-3B11-3F10-16CD-0A254904851D}"/>
                </a:ext>
              </a:extLst>
            </p:cNvPr>
            <p:cNvSpPr txBox="1"/>
            <p:nvPr/>
          </p:nvSpPr>
          <p:spPr>
            <a:xfrm>
              <a:off x="87598" y="990039"/>
              <a:ext cx="11857145" cy="1107996"/>
            </a:xfrm>
            <a:prstGeom prst="rect">
              <a:avLst/>
            </a:prstGeom>
            <a:noFill/>
          </p:spPr>
          <p:txBody>
            <a:bodyPr wrap="square">
              <a:spAutoFit/>
            </a:bodyPr>
            <a:lstStyle/>
            <a:p>
              <a:pPr lvl="0" algn="ctr" fontAlgn="base">
                <a:spcAft>
                  <a:spcPts val="600"/>
                </a:spcAft>
                <a:defRPr/>
              </a:pPr>
              <a:r>
                <a:rPr lang="sv-SE" sz="6600" dirty="0">
                  <a:ln w="190500">
                    <a:solidFill>
                      <a:schemeClr val="bg1"/>
                    </a:solidFill>
                  </a:ln>
                  <a:solidFill>
                    <a:schemeClr val="bg1"/>
                  </a:solidFill>
                  <a:latin typeface="iCiel Pony" panose="02000000000000000000" pitchFamily="2" charset="-93"/>
                  <a:cs typeface="Arial" panose="020B0604020202020204" pitchFamily="34" charset="0"/>
                </a:rPr>
                <a:t>NÓNG, LẠNH VÀ NHIỆT ĐỘ</a:t>
              </a:r>
            </a:p>
          </p:txBody>
        </p:sp>
        <p:sp>
          <p:nvSpPr>
            <p:cNvPr id="27" name="TextBox 8">
              <a:extLst>
                <a:ext uri="{FF2B5EF4-FFF2-40B4-BE49-F238E27FC236}">
                  <a16:creationId xmlns:a16="http://schemas.microsoft.com/office/drawing/2014/main" xmlns="" id="{FB2F36D7-984C-4460-F250-52E365D14DA7}"/>
                </a:ext>
              </a:extLst>
            </p:cNvPr>
            <p:cNvSpPr txBox="1"/>
            <p:nvPr/>
          </p:nvSpPr>
          <p:spPr>
            <a:xfrm>
              <a:off x="82047" y="1002999"/>
              <a:ext cx="11929205" cy="1107996"/>
            </a:xfrm>
            <a:prstGeom prst="rect">
              <a:avLst/>
            </a:prstGeom>
            <a:noFill/>
          </p:spPr>
          <p:txBody>
            <a:bodyPr wrap="square">
              <a:spAutoFit/>
            </a:bodyPr>
            <a:lstStyle/>
            <a:p>
              <a:pPr lvl="0" algn="ctr" fontAlgn="base">
                <a:spcAft>
                  <a:spcPts val="600"/>
                </a:spcAft>
                <a:defRPr/>
              </a:pPr>
              <a:r>
                <a:rPr lang="en-US" sz="6600" dirty="0">
                  <a:ln w="28575">
                    <a:solidFill>
                      <a:srgbClr val="0070C0"/>
                    </a:solidFill>
                  </a:ln>
                  <a:solidFill>
                    <a:srgbClr val="FFFF8F"/>
                  </a:solidFill>
                  <a:latin typeface="iCiel Pony" panose="02000000000000000000" pitchFamily="2" charset="0"/>
                </a:rPr>
                <a:t>N</a:t>
              </a:r>
              <a:r>
                <a:rPr lang="sv-SE" sz="6600" dirty="0">
                  <a:ln w="28575">
                    <a:solidFill>
                      <a:srgbClr val="0070C0"/>
                    </a:solidFill>
                  </a:ln>
                  <a:solidFill>
                    <a:srgbClr val="E8C2D2"/>
                  </a:solidFill>
                  <a:latin typeface="iCiel Pony" panose="02000000000000000000" pitchFamily="2" charset="0"/>
                </a:rPr>
                <a:t>Ó</a:t>
              </a:r>
              <a:r>
                <a:rPr lang="sv-SE" sz="6600" dirty="0">
                  <a:ln w="28575">
                    <a:solidFill>
                      <a:srgbClr val="0070C0"/>
                    </a:solidFill>
                  </a:ln>
                  <a:solidFill>
                    <a:schemeClr val="accent1">
                      <a:lumMod val="20000"/>
                      <a:lumOff val="80000"/>
                    </a:schemeClr>
                  </a:solidFill>
                  <a:latin typeface="iCiel Pony" panose="02000000000000000000" pitchFamily="2" charset="0"/>
                </a:rPr>
                <a:t>N</a:t>
              </a:r>
              <a:r>
                <a:rPr lang="sv-SE" sz="6600" dirty="0">
                  <a:ln w="28575">
                    <a:solidFill>
                      <a:srgbClr val="0070C0"/>
                    </a:solidFill>
                  </a:ln>
                  <a:solidFill>
                    <a:srgbClr val="F5B677"/>
                  </a:solidFill>
                  <a:latin typeface="iCiel Pony" panose="02000000000000000000" pitchFamily="2" charset="0"/>
                </a:rPr>
                <a:t>G</a:t>
              </a:r>
              <a:r>
                <a:rPr lang="sv-SE" sz="6600" dirty="0">
                  <a:ln w="28575">
                    <a:solidFill>
                      <a:srgbClr val="0070C0"/>
                    </a:solidFill>
                  </a:ln>
                  <a:solidFill>
                    <a:schemeClr val="accent4">
                      <a:lumMod val="40000"/>
                      <a:lumOff val="60000"/>
                    </a:schemeClr>
                  </a:solidFill>
                  <a:latin typeface="iCiel Pony" panose="02000000000000000000" pitchFamily="2" charset="0"/>
                </a:rPr>
                <a:t>,</a:t>
              </a:r>
              <a:r>
                <a:rPr lang="sv-SE" sz="6600" dirty="0">
                  <a:solidFill>
                    <a:srgbClr val="7CBF33"/>
                  </a:solidFill>
                  <a:latin typeface="iCiel Pony" panose="02000000000000000000" pitchFamily="2" charset="-93"/>
                  <a:cs typeface="Arial" panose="020B0604020202020204" pitchFamily="34" charset="0"/>
                </a:rPr>
                <a:t> </a:t>
              </a:r>
              <a:r>
                <a:rPr lang="sv-SE" sz="6600" dirty="0">
                  <a:ln w="28575">
                    <a:solidFill>
                      <a:srgbClr val="0070C0"/>
                    </a:solidFill>
                  </a:ln>
                  <a:solidFill>
                    <a:srgbClr val="78F4A1"/>
                  </a:solidFill>
                  <a:latin typeface="iCiel Pony" panose="02000000000000000000" pitchFamily="2" charset="0"/>
                </a:rPr>
                <a:t>L</a:t>
              </a:r>
              <a:r>
                <a:rPr lang="sv-SE" sz="6600" dirty="0">
                  <a:ln w="28575">
                    <a:solidFill>
                      <a:srgbClr val="0070C0"/>
                    </a:solidFill>
                  </a:ln>
                  <a:solidFill>
                    <a:schemeClr val="accent4">
                      <a:lumMod val="40000"/>
                      <a:lumOff val="60000"/>
                    </a:schemeClr>
                  </a:solidFill>
                  <a:latin typeface="iCiel Pony" panose="02000000000000000000" pitchFamily="2" charset="0"/>
                </a:rPr>
                <a:t>Ạ</a:t>
              </a:r>
              <a:r>
                <a:rPr lang="sv-SE" sz="6600" dirty="0">
                  <a:ln w="28575">
                    <a:solidFill>
                      <a:srgbClr val="0070C0"/>
                    </a:solidFill>
                  </a:ln>
                  <a:solidFill>
                    <a:srgbClr val="F7A7CB"/>
                  </a:solidFill>
                  <a:latin typeface="iCiel Pony" panose="02000000000000000000" pitchFamily="2" charset="0"/>
                </a:rPr>
                <a:t>N</a:t>
              </a:r>
              <a:r>
                <a:rPr lang="sv-SE" sz="6600" dirty="0">
                  <a:ln w="28575">
                    <a:solidFill>
                      <a:srgbClr val="0070C0"/>
                    </a:solidFill>
                  </a:ln>
                  <a:solidFill>
                    <a:schemeClr val="accent1">
                      <a:lumMod val="20000"/>
                      <a:lumOff val="80000"/>
                    </a:schemeClr>
                  </a:solidFill>
                  <a:latin typeface="iCiel Pony" panose="02000000000000000000" pitchFamily="2" charset="0"/>
                </a:rPr>
                <a:t>H</a:t>
              </a:r>
              <a:r>
                <a:rPr lang="sv-SE" sz="6600" dirty="0">
                  <a:solidFill>
                    <a:srgbClr val="7CBF33"/>
                  </a:solidFill>
                  <a:latin typeface="iCiel Pony" panose="02000000000000000000" pitchFamily="2" charset="-93"/>
                  <a:cs typeface="Arial" panose="020B0604020202020204" pitchFamily="34" charset="0"/>
                </a:rPr>
                <a:t> </a:t>
              </a:r>
              <a:r>
                <a:rPr lang="sv-SE" sz="6600" dirty="0">
                  <a:ln w="28575">
                    <a:solidFill>
                      <a:srgbClr val="0070C0"/>
                    </a:solidFill>
                  </a:ln>
                  <a:solidFill>
                    <a:srgbClr val="F5B677"/>
                  </a:solidFill>
                  <a:latin typeface="iCiel Pony" panose="02000000000000000000" pitchFamily="2" charset="0"/>
                </a:rPr>
                <a:t>V</a:t>
              </a:r>
              <a:r>
                <a:rPr lang="sv-SE" sz="6600" dirty="0">
                  <a:ln w="28575">
                    <a:solidFill>
                      <a:srgbClr val="0070C0"/>
                    </a:solidFill>
                  </a:ln>
                  <a:solidFill>
                    <a:srgbClr val="A0F169"/>
                  </a:solidFill>
                  <a:latin typeface="iCiel Pony" panose="02000000000000000000" pitchFamily="2" charset="0"/>
                </a:rPr>
                <a:t>À</a:t>
              </a:r>
              <a:r>
                <a:rPr lang="sv-SE" sz="6600" dirty="0">
                  <a:solidFill>
                    <a:srgbClr val="7CBF33"/>
                  </a:solidFill>
                  <a:latin typeface="iCiel Pony" panose="02000000000000000000" pitchFamily="2" charset="-93"/>
                  <a:cs typeface="Arial" panose="020B0604020202020204" pitchFamily="34" charset="0"/>
                </a:rPr>
                <a:t> </a:t>
              </a:r>
              <a:r>
                <a:rPr lang="sv-SE" sz="6600" dirty="0">
                  <a:ln w="28575">
                    <a:solidFill>
                      <a:srgbClr val="0070C0"/>
                    </a:solidFill>
                  </a:ln>
                  <a:solidFill>
                    <a:schemeClr val="accent4">
                      <a:lumMod val="40000"/>
                      <a:lumOff val="60000"/>
                    </a:schemeClr>
                  </a:solidFill>
                  <a:latin typeface="iCiel Pony" panose="02000000000000000000" pitchFamily="2" charset="0"/>
                </a:rPr>
                <a:t>N</a:t>
              </a:r>
              <a:r>
                <a:rPr lang="sv-SE" sz="6600" dirty="0">
                  <a:ln w="28575">
                    <a:solidFill>
                      <a:srgbClr val="0070C0"/>
                    </a:solidFill>
                  </a:ln>
                  <a:solidFill>
                    <a:srgbClr val="F7A7CB"/>
                  </a:solidFill>
                  <a:latin typeface="iCiel Pony" panose="02000000000000000000" pitchFamily="2" charset="0"/>
                </a:rPr>
                <a:t>H</a:t>
              </a:r>
              <a:r>
                <a:rPr lang="sv-SE" sz="6600" dirty="0">
                  <a:ln w="28575">
                    <a:solidFill>
                      <a:srgbClr val="0070C0"/>
                    </a:solidFill>
                  </a:ln>
                  <a:solidFill>
                    <a:schemeClr val="accent2">
                      <a:lumMod val="40000"/>
                      <a:lumOff val="60000"/>
                    </a:schemeClr>
                  </a:solidFill>
                  <a:latin typeface="iCiel Pony" panose="02000000000000000000" pitchFamily="2" charset="0"/>
                </a:rPr>
                <a:t>I</a:t>
              </a:r>
              <a:r>
                <a:rPr lang="sv-SE" sz="6600" dirty="0">
                  <a:ln w="28575">
                    <a:solidFill>
                      <a:srgbClr val="0070C0"/>
                    </a:solidFill>
                  </a:ln>
                  <a:solidFill>
                    <a:schemeClr val="accent1">
                      <a:lumMod val="20000"/>
                      <a:lumOff val="80000"/>
                    </a:schemeClr>
                  </a:solidFill>
                  <a:latin typeface="iCiel Pony" panose="02000000000000000000" pitchFamily="2" charset="0"/>
                </a:rPr>
                <a:t>Ệ</a:t>
              </a:r>
              <a:r>
                <a:rPr lang="sv-SE" sz="6600" dirty="0">
                  <a:ln w="28575">
                    <a:solidFill>
                      <a:srgbClr val="0070C0"/>
                    </a:solidFill>
                  </a:ln>
                  <a:solidFill>
                    <a:srgbClr val="FFFF8F"/>
                  </a:solidFill>
                  <a:latin typeface="iCiel Pony" panose="02000000000000000000" pitchFamily="2" charset="0"/>
                </a:rPr>
                <a:t>T</a:t>
              </a:r>
              <a:r>
                <a:rPr lang="sv-SE" sz="6600" dirty="0">
                  <a:solidFill>
                    <a:srgbClr val="7CBF33"/>
                  </a:solidFill>
                  <a:latin typeface="iCiel Pony" panose="02000000000000000000" pitchFamily="2" charset="-93"/>
                  <a:cs typeface="Arial" panose="020B0604020202020204" pitchFamily="34" charset="0"/>
                </a:rPr>
                <a:t> </a:t>
              </a:r>
              <a:r>
                <a:rPr lang="sv-SE" sz="6600" dirty="0">
                  <a:ln w="28575">
                    <a:solidFill>
                      <a:srgbClr val="0070C0"/>
                    </a:solidFill>
                  </a:ln>
                  <a:solidFill>
                    <a:srgbClr val="FF85FF"/>
                  </a:solidFill>
                  <a:latin typeface="iCiel Pony" panose="02000000000000000000" pitchFamily="2" charset="0"/>
                </a:rPr>
                <a:t>Đ</a:t>
              </a:r>
              <a:r>
                <a:rPr lang="sv-SE" sz="6600" dirty="0">
                  <a:ln w="28575">
                    <a:solidFill>
                      <a:srgbClr val="0070C0"/>
                    </a:solidFill>
                  </a:ln>
                  <a:solidFill>
                    <a:srgbClr val="A0F169"/>
                  </a:solidFill>
                  <a:latin typeface="iCiel Pony" panose="02000000000000000000" pitchFamily="2" charset="0"/>
                </a:rPr>
                <a:t>Ộ</a:t>
              </a:r>
            </a:p>
          </p:txBody>
        </p:sp>
      </p:grpSp>
      <p:grpSp>
        <p:nvGrpSpPr>
          <p:cNvPr id="29" name="Nhóm 23">
            <a:extLst>
              <a:ext uri="{FF2B5EF4-FFF2-40B4-BE49-F238E27FC236}">
                <a16:creationId xmlns:a16="http://schemas.microsoft.com/office/drawing/2014/main" xmlns="" id="{AE293974-0919-CC61-71E7-DCA8576581BC}"/>
              </a:ext>
            </a:extLst>
          </p:cNvPr>
          <p:cNvGrpSpPr/>
          <p:nvPr/>
        </p:nvGrpSpPr>
        <p:grpSpPr>
          <a:xfrm>
            <a:off x="3845173" y="557258"/>
            <a:ext cx="4902054" cy="1085392"/>
            <a:chOff x="3761697" y="4654595"/>
            <a:chExt cx="4280542" cy="1383687"/>
          </a:xfrm>
        </p:grpSpPr>
        <p:sp>
          <p:nvSpPr>
            <p:cNvPr id="30" name="TextBox 67">
              <a:extLst>
                <a:ext uri="{FF2B5EF4-FFF2-40B4-BE49-F238E27FC236}">
                  <a16:creationId xmlns:a16="http://schemas.microsoft.com/office/drawing/2014/main" xmlns="" id="{DD929134-1ED3-E214-6EB1-7913A16AF279}"/>
                </a:ext>
              </a:extLst>
            </p:cNvPr>
            <p:cNvSpPr txBox="1"/>
            <p:nvPr/>
          </p:nvSpPr>
          <p:spPr>
            <a:xfrm>
              <a:off x="3761697" y="4656808"/>
              <a:ext cx="4280542" cy="1381474"/>
            </a:xfrm>
            <a:prstGeom prst="rect">
              <a:avLst/>
            </a:prstGeom>
            <a:noFill/>
          </p:spPr>
          <p:txBody>
            <a:bodyPr wrap="square" rtlCol="0">
              <a:prstTxWarp prst="textArchUp">
                <a:avLst/>
              </a:prstTxWarp>
              <a:spAutoFit/>
            </a:bodyPr>
            <a:lstStyle/>
            <a:p>
              <a:pPr algn="ctr"/>
              <a:r>
                <a:rPr lang="en-US" sz="48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480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1:</a:t>
              </a:r>
              <a:endParaRPr lang="en-US" sz="4800" dirty="0">
                <a:ln w="190500">
                  <a:solidFill>
                    <a:schemeClr val="bg1"/>
                  </a:solidFill>
                  <a:prstDash val="solid"/>
                </a:ln>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sp>
          <p:nvSpPr>
            <p:cNvPr id="31" name="TextBox 67">
              <a:extLst>
                <a:ext uri="{FF2B5EF4-FFF2-40B4-BE49-F238E27FC236}">
                  <a16:creationId xmlns:a16="http://schemas.microsoft.com/office/drawing/2014/main" xmlns="" id="{4146C15A-754F-4476-A19E-20CCF729F879}"/>
                </a:ext>
              </a:extLst>
            </p:cNvPr>
            <p:cNvSpPr txBox="1"/>
            <p:nvPr/>
          </p:nvSpPr>
          <p:spPr>
            <a:xfrm>
              <a:off x="3761697" y="4654595"/>
              <a:ext cx="4280542" cy="1381474"/>
            </a:xfrm>
            <a:prstGeom prst="rect">
              <a:avLst/>
            </a:prstGeom>
            <a:noFill/>
          </p:spPr>
          <p:txBody>
            <a:bodyPr wrap="square" rtlCol="0">
              <a:prstTxWarp prst="textArchUp">
                <a:avLst/>
              </a:prstTxWarp>
              <a:spAutoFit/>
            </a:bodyPr>
            <a:lstStyle/>
            <a:p>
              <a:pPr algn="ctr"/>
              <a:r>
                <a:rPr lang="en-US" sz="4800" dirty="0">
                  <a:ln w="9525">
                    <a:no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HOẠT </a:t>
              </a:r>
              <a:r>
                <a:rPr lang="en-US" sz="4800">
                  <a:ln w="9525">
                    <a:no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rPr>
                <a:t>ĐỘNG 1:</a:t>
              </a:r>
              <a:endParaRPr lang="en-US" sz="4800" dirty="0">
                <a:ln w="9525">
                  <a:noFill/>
                  <a:prstDash val="solid"/>
                </a:ln>
                <a:solidFill>
                  <a:srgbClr val="FF0000"/>
                </a:solidFill>
                <a:effectLst>
                  <a:outerShdw blurRad="12700" dist="38100" dir="2700000" algn="tl" rotWithShape="0">
                    <a:schemeClr val="accent5">
                      <a:lumMod val="60000"/>
                      <a:lumOff val="40000"/>
                    </a:schemeClr>
                  </a:outerShdw>
                </a:effectLst>
                <a:latin typeface="LNTH-LuoLuoNotangYuanTi 1" pitchFamily="2" charset="-128"/>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72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par>
                                <p:cTn id="16" presetID="26" presetClass="emph" presetSubtype="0" fill="hold" nodeType="withEffect">
                                  <p:stCondLst>
                                    <p:cond delay="400"/>
                                  </p:stCondLst>
                                  <p:childTnLst>
                                    <p:animEffect transition="out" filter="fade">
                                      <p:cBhvr>
                                        <p:cTn id="17" dur="3700" tmFilter="0, 0; .2, .5; .8, .5; 1, 0"/>
                                        <p:tgtEl>
                                          <p:spTgt spid="28"/>
                                        </p:tgtEl>
                                      </p:cBhvr>
                                    </p:animEffect>
                                    <p:animScale>
                                      <p:cBhvr>
                                        <p:cTn id="18" dur="1850" autoRev="1" fill="hold"/>
                                        <p:tgtEl>
                                          <p:spTgt spid="28"/>
                                        </p:tgtEl>
                                      </p:cBhvr>
                                      <p:by x="105000" y="105000"/>
                                    </p:animScale>
                                  </p:childTnLst>
                                </p:cTn>
                              </p:par>
                              <p:par>
                                <p:cTn id="19" presetID="37" presetClass="entr" presetSubtype="0" fill="hold" nodeType="withEffect">
                                  <p:stCondLst>
                                    <p:cond delay="4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900" decel="100000" fill="hold"/>
                                        <p:tgtEl>
                                          <p:spTgt spid="1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4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900" decel="100000" fill="hold"/>
                                        <p:tgtEl>
                                          <p:spTgt spid="14"/>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736980" y="812801"/>
            <a:ext cx="10620134" cy="4741838"/>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2425260" y="952644"/>
            <a:ext cx="73031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FF6600"/>
                </a:solidFill>
                <a:latin typeface="LNTH-LuoLuoNotangYuanTi 1" pitchFamily="2" charset="-128"/>
                <a:ea typeface="LNTH-LuoLuoNotangYuanTi 1" pitchFamily="2" charset="-128"/>
                <a:cs typeface="LNTH-LuoLuoNotangYuanTi 1" pitchFamily="2" charset="-128"/>
              </a:rPr>
              <a:t>CÙNG TÌM HIỂU</a:t>
            </a:r>
            <a:endParaRPr kumimoji="0" lang="en-US" sz="6000" b="0" i="0" u="none" strike="noStrike" kern="1200" cap="none" spc="0" normalizeH="0" baseline="0" noProof="0" dirty="0">
              <a:ln>
                <a:noFill/>
              </a:ln>
              <a:solidFill>
                <a:srgbClr val="FF6600"/>
              </a:solidFill>
              <a:effectLst/>
              <a:uLnTx/>
              <a:uFillTx/>
              <a:latin typeface="LNTH-LuoLuoNotangYuanTi 1" pitchFamily="2" charset="-128"/>
              <a:ea typeface="LNTH-LuoLuoNotangYuanTi 1" pitchFamily="2" charset="-128"/>
              <a:cs typeface="LNTH-LuoLuoNotangYuanTi 1" pitchFamily="2" charset="-128"/>
            </a:endParaRPr>
          </a:p>
        </p:txBody>
      </p:sp>
      <p:pic>
        <p:nvPicPr>
          <p:cNvPr id="28" name="Picture 17">
            <a:extLst>
              <a:ext uri="{FF2B5EF4-FFF2-40B4-BE49-F238E27FC236}">
                <a16:creationId xmlns:a16="http://schemas.microsoft.com/office/drawing/2014/main" xmlns="" id="{8FAFAA26-8160-70C2-148B-60F8DD11616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2115263" y="1115250"/>
            <a:ext cx="917477" cy="934216"/>
          </a:xfrm>
          <a:prstGeom prst="rect">
            <a:avLst/>
          </a:prstGeom>
        </p:spPr>
      </p:pic>
      <p:pic>
        <p:nvPicPr>
          <p:cNvPr id="30" name="Picture 17">
            <a:extLst>
              <a:ext uri="{FF2B5EF4-FFF2-40B4-BE49-F238E27FC236}">
                <a16:creationId xmlns:a16="http://schemas.microsoft.com/office/drawing/2014/main" xmlns="" id="{79D837B0-2952-333B-CD9A-86ACE5A6424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84480">
            <a:off x="9120880" y="1115251"/>
            <a:ext cx="917477" cy="934216"/>
          </a:xfrm>
          <a:prstGeom prst="rect">
            <a:avLst/>
          </a:prstGeom>
        </p:spPr>
      </p:pic>
      <p:pic>
        <p:nvPicPr>
          <p:cNvPr id="33" name="Hình ảnh 32" descr="Ảnh có chứa cười, Phim hoạt hình, hình mẫu, Hoạt hình&#10;&#10;Mô tả được tạo tự động">
            <a:extLst>
              <a:ext uri="{FF2B5EF4-FFF2-40B4-BE49-F238E27FC236}">
                <a16:creationId xmlns:a16="http://schemas.microsoft.com/office/drawing/2014/main" xmlns="" id="{5458132C-4CD0-3486-1E00-2FA61E7C29A3}"/>
              </a:ext>
            </a:extLst>
          </p:cNvPr>
          <p:cNvPicPr>
            <a:picLocks noChangeAspect="1"/>
          </p:cNvPicPr>
          <p:nvPr/>
        </p:nvPicPr>
        <p:blipFill>
          <a:blip r:embed="rId5"/>
          <a:stretch>
            <a:fillRect/>
          </a:stretch>
        </p:blipFill>
        <p:spPr>
          <a:xfrm>
            <a:off x="8743044" y="3814371"/>
            <a:ext cx="3686138" cy="3686138"/>
          </a:xfrm>
          <a:prstGeom prst="rect">
            <a:avLst/>
          </a:prstGeom>
        </p:spPr>
      </p:pic>
      <p:sp>
        <p:nvSpPr>
          <p:cNvPr id="5" name="Hộp Văn bản 4">
            <a:extLst>
              <a:ext uri="{FF2B5EF4-FFF2-40B4-BE49-F238E27FC236}">
                <a16:creationId xmlns:a16="http://schemas.microsoft.com/office/drawing/2014/main" xmlns="" id="{535926E3-B461-878C-8BCC-E5D1D98847D7}"/>
              </a:ext>
            </a:extLst>
          </p:cNvPr>
          <p:cNvSpPr txBox="1"/>
          <p:nvPr/>
        </p:nvSpPr>
        <p:spPr>
          <a:xfrm>
            <a:off x="1530553" y="2194012"/>
            <a:ext cx="9474383" cy="1569660"/>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Nhiệt độ cho biết sự nóng hay lạnh của một vật, của không khí. Đơn vị đo nhiệt độ thường sử dụng là độ C (kí hiệu °C).</a:t>
            </a:r>
          </a:p>
        </p:txBody>
      </p:sp>
      <p:sp>
        <p:nvSpPr>
          <p:cNvPr id="6" name="Hộp Văn bản 5">
            <a:extLst>
              <a:ext uri="{FF2B5EF4-FFF2-40B4-BE49-F238E27FC236}">
                <a16:creationId xmlns:a16="http://schemas.microsoft.com/office/drawing/2014/main" xmlns="" id="{2EFF17FA-B606-D1A2-FDD5-3F76D9E0C537}"/>
              </a:ext>
            </a:extLst>
          </p:cNvPr>
          <p:cNvSpPr txBox="1"/>
          <p:nvPr/>
        </p:nvSpPr>
        <p:spPr>
          <a:xfrm>
            <a:off x="1493848" y="3660708"/>
            <a:ext cx="9458279"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Vật hoặc không khí nóng hơn có nhiệt độ cao hơn. Vật hoặc không khí lạnh hơn có nhiệt độ thấp hơn.</a:t>
            </a:r>
          </a:p>
        </p:txBody>
      </p:sp>
      <p:pic>
        <p:nvPicPr>
          <p:cNvPr id="9" name="Picture 6">
            <a:extLst>
              <a:ext uri="{FF2B5EF4-FFF2-40B4-BE49-F238E27FC236}">
                <a16:creationId xmlns:a16="http://schemas.microsoft.com/office/drawing/2014/main" xmlns="" id="{ABF31C95-898E-CE3E-A8C5-7CDF3436CF14}"/>
              </a:ext>
            </a:extLst>
          </p:cNvPr>
          <p:cNvPicPr>
            <a:picLocks noChangeAspect="1"/>
          </p:cNvPicPr>
          <p:nvPr/>
        </p:nvPicPr>
        <p:blipFill>
          <a:blip r:embed="rId6"/>
          <a:stretch>
            <a:fillRect/>
          </a:stretch>
        </p:blipFill>
        <p:spPr>
          <a:xfrm>
            <a:off x="905320" y="2194012"/>
            <a:ext cx="588529" cy="578417"/>
          </a:xfrm>
          <a:prstGeom prst="rect">
            <a:avLst/>
          </a:prstGeom>
        </p:spPr>
      </p:pic>
      <p:pic>
        <p:nvPicPr>
          <p:cNvPr id="11" name="Picture 6">
            <a:extLst>
              <a:ext uri="{FF2B5EF4-FFF2-40B4-BE49-F238E27FC236}">
                <a16:creationId xmlns:a16="http://schemas.microsoft.com/office/drawing/2014/main" xmlns="" id="{7BF61D8A-D5D4-E6A1-4773-FA69BAD8248F}"/>
              </a:ext>
            </a:extLst>
          </p:cNvPr>
          <p:cNvPicPr>
            <a:picLocks noChangeAspect="1"/>
          </p:cNvPicPr>
          <p:nvPr/>
        </p:nvPicPr>
        <p:blipFill>
          <a:blip r:embed="rId6"/>
          <a:stretch>
            <a:fillRect/>
          </a:stretch>
        </p:blipFill>
        <p:spPr>
          <a:xfrm>
            <a:off x="905319" y="3659767"/>
            <a:ext cx="588529" cy="578417"/>
          </a:xfrm>
          <a:prstGeom prst="rect">
            <a:avLst/>
          </a:prstGeom>
        </p:spPr>
      </p:pic>
    </p:spTree>
    <p:extLst>
      <p:ext uri="{BB962C8B-B14F-4D97-AF65-F5344CB8AC3E}">
        <p14:creationId xmlns:p14="http://schemas.microsoft.com/office/powerpoint/2010/main" val="358784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448004" y="308113"/>
            <a:ext cx="10909110" cy="6241774"/>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736980" y="407787"/>
            <a:ext cx="10620134" cy="769441"/>
          </a:xfrm>
          <a:prstGeom prst="rect">
            <a:avLst/>
          </a:prstGeom>
          <a:noFill/>
        </p:spPr>
        <p:txBody>
          <a:bodyPr wrap="square">
            <a:spAutoFit/>
          </a:bodyPr>
          <a:lstStyle/>
          <a:p>
            <a:pPr lvl="0" algn="ctr">
              <a:defRPr/>
            </a:pPr>
            <a:r>
              <a:rPr lang="en-US" sz="4400" dirty="0">
                <a:solidFill>
                  <a:srgbClr val="FF6600"/>
                </a:solidFill>
                <a:latin typeface="LNTH-LuoLuoNotangYuanTi 1" pitchFamily="2" charset="-128"/>
                <a:ea typeface="LNTH-LuoLuoNotangYuanTi 1" pitchFamily="2" charset="-128"/>
                <a:cs typeface="LNTH-LuoLuoNotangYuanTi 1" pitchFamily="2" charset="-128"/>
              </a:rPr>
              <a:t>QUAN SÁT VÀ TRẢ LỜI CÂU HỎI</a:t>
            </a:r>
          </a:p>
        </p:txBody>
      </p:sp>
      <p:sp>
        <p:nvSpPr>
          <p:cNvPr id="5" name="Hộp Văn bản 4">
            <a:extLst>
              <a:ext uri="{FF2B5EF4-FFF2-40B4-BE49-F238E27FC236}">
                <a16:creationId xmlns:a16="http://schemas.microsoft.com/office/drawing/2014/main" xmlns="" id="{535926E3-B461-878C-8BCC-E5D1D98847D7}"/>
              </a:ext>
            </a:extLst>
          </p:cNvPr>
          <p:cNvSpPr txBox="1"/>
          <p:nvPr/>
        </p:nvSpPr>
        <p:spPr>
          <a:xfrm>
            <a:off x="1557849" y="1331117"/>
            <a:ext cx="9474383" cy="1077218"/>
          </a:xfrm>
          <a:prstGeom prst="rect">
            <a:avLst/>
          </a:prstGeom>
          <a:noFill/>
        </p:spPr>
        <p:txBody>
          <a:bodyPr wrap="square">
            <a:spAutoFit/>
          </a:bodyPr>
          <a:lstStyle/>
          <a:p>
            <a:pPr algn="just"/>
            <a:r>
              <a:rPr lang="vi-VN" sz="3200">
                <a:latin typeface="Calibri" panose="020F0502020204030204" pitchFamily="34" charset="0"/>
                <a:cs typeface="Calibri" panose="020F0502020204030204" pitchFamily="34" charset="0"/>
              </a:rPr>
              <a:t>Cốc nước trong hình </a:t>
            </a:r>
            <a:r>
              <a:rPr lang="en-US" sz="3200">
                <a:latin typeface="Calibri" panose="020F0502020204030204" pitchFamily="34" charset="0"/>
                <a:cs typeface="Calibri" panose="020F0502020204030204" pitchFamily="34" charset="0"/>
              </a:rPr>
              <a:t>1</a:t>
            </a:r>
            <a:r>
              <a:rPr lang="vi-VN" sz="3200">
                <a:latin typeface="Calibri" panose="020F0502020204030204" pitchFamily="34" charset="0"/>
                <a:cs typeface="Calibri" panose="020F0502020204030204" pitchFamily="34" charset="0"/>
              </a:rPr>
              <a:t>a hay cốc nước trong hình 1b có nhiệt độ cao hơn?</a:t>
            </a:r>
          </a:p>
        </p:txBody>
      </p:sp>
      <p:pic>
        <p:nvPicPr>
          <p:cNvPr id="9" name="Picture 6">
            <a:extLst>
              <a:ext uri="{FF2B5EF4-FFF2-40B4-BE49-F238E27FC236}">
                <a16:creationId xmlns:a16="http://schemas.microsoft.com/office/drawing/2014/main" xmlns="" id="{ABF31C95-898E-CE3E-A8C5-7CDF3436CF14}"/>
              </a:ext>
            </a:extLst>
          </p:cNvPr>
          <p:cNvPicPr>
            <a:picLocks noChangeAspect="1"/>
          </p:cNvPicPr>
          <p:nvPr/>
        </p:nvPicPr>
        <p:blipFill>
          <a:blip r:embed="rId2"/>
          <a:stretch>
            <a:fillRect/>
          </a:stretch>
        </p:blipFill>
        <p:spPr>
          <a:xfrm>
            <a:off x="932616" y="1331117"/>
            <a:ext cx="588529" cy="578417"/>
          </a:xfrm>
          <a:prstGeom prst="rect">
            <a:avLst/>
          </a:prstGeom>
        </p:spPr>
      </p:pic>
      <p:pic>
        <p:nvPicPr>
          <p:cNvPr id="4" name="Hình ảnh 3" descr="Ảnh có chứa côngtenơ, thủy tinh, Đồ để uống, Ly uống cocktail highball&#10;&#10;Mô tả được tạo tự động">
            <a:extLst>
              <a:ext uri="{FF2B5EF4-FFF2-40B4-BE49-F238E27FC236}">
                <a16:creationId xmlns:a16="http://schemas.microsoft.com/office/drawing/2014/main" xmlns="" id="{849B9698-068E-1A6E-7732-B38032B242D9}"/>
              </a:ext>
            </a:extLst>
          </p:cNvPr>
          <p:cNvPicPr>
            <a:picLocks noChangeAspect="1"/>
          </p:cNvPicPr>
          <p:nvPr/>
        </p:nvPicPr>
        <p:blipFill rotWithShape="1">
          <a:blip r:embed="rId3">
            <a:extLst>
              <a:ext uri="{28A0092B-C50C-407E-A947-70E740481C1C}">
                <a14:useLocalDpi xmlns:a14="http://schemas.microsoft.com/office/drawing/2010/main" val="0"/>
              </a:ext>
            </a:extLst>
          </a:blip>
          <a:srcRect l="18547" r="24710"/>
          <a:stretch/>
        </p:blipFill>
        <p:spPr>
          <a:xfrm>
            <a:off x="2175956" y="2749011"/>
            <a:ext cx="1709990" cy="2687822"/>
          </a:xfrm>
          <a:prstGeom prst="rect">
            <a:avLst/>
          </a:prstGeom>
        </p:spPr>
      </p:pic>
      <p:pic>
        <p:nvPicPr>
          <p:cNvPr id="8" name="Hình ảnh 7" descr="Ảnh có chứa côngtenơ, thủy tinh, cốc&#10;&#10;Mô tả được tạo tự động">
            <a:extLst>
              <a:ext uri="{FF2B5EF4-FFF2-40B4-BE49-F238E27FC236}">
                <a16:creationId xmlns:a16="http://schemas.microsoft.com/office/drawing/2014/main" xmlns="" id="{2BC2F486-95DF-6571-3579-2EFAEB942420}"/>
              </a:ext>
            </a:extLst>
          </p:cNvPr>
          <p:cNvPicPr>
            <a:picLocks noChangeAspect="1"/>
          </p:cNvPicPr>
          <p:nvPr/>
        </p:nvPicPr>
        <p:blipFill rotWithShape="1">
          <a:blip r:embed="rId4">
            <a:extLst>
              <a:ext uri="{28A0092B-C50C-407E-A947-70E740481C1C}">
                <a14:useLocalDpi xmlns:a14="http://schemas.microsoft.com/office/drawing/2010/main" val="0"/>
              </a:ext>
            </a:extLst>
          </a:blip>
          <a:srcRect l="19428" r="19670"/>
          <a:stretch/>
        </p:blipFill>
        <p:spPr>
          <a:xfrm>
            <a:off x="8217394" y="2644686"/>
            <a:ext cx="1798650" cy="2827179"/>
          </a:xfrm>
          <a:prstGeom prst="rect">
            <a:avLst/>
          </a:prstGeom>
        </p:spPr>
      </p:pic>
      <p:grpSp>
        <p:nvGrpSpPr>
          <p:cNvPr id="21" name="Nhóm 20">
            <a:extLst>
              <a:ext uri="{FF2B5EF4-FFF2-40B4-BE49-F238E27FC236}">
                <a16:creationId xmlns:a16="http://schemas.microsoft.com/office/drawing/2014/main" xmlns="" id="{01FA4D35-3720-E9AB-A6B6-51197B98BE2B}"/>
              </a:ext>
            </a:extLst>
          </p:cNvPr>
          <p:cNvGrpSpPr/>
          <p:nvPr/>
        </p:nvGrpSpPr>
        <p:grpSpPr>
          <a:xfrm>
            <a:off x="2275232" y="5551372"/>
            <a:ext cx="1422778" cy="764274"/>
            <a:chOff x="1445353" y="5513696"/>
            <a:chExt cx="1422778" cy="764274"/>
          </a:xfrm>
        </p:grpSpPr>
        <p:sp>
          <p:nvSpPr>
            <p:cNvPr id="15" name="Hình Bầu dục 14">
              <a:extLst>
                <a:ext uri="{FF2B5EF4-FFF2-40B4-BE49-F238E27FC236}">
                  <a16:creationId xmlns:a16="http://schemas.microsoft.com/office/drawing/2014/main" xmlns="" id="{A314B07F-B640-A26B-4074-DFB09C58BECE}"/>
                </a:ext>
              </a:extLst>
            </p:cNvPr>
            <p:cNvSpPr/>
            <p:nvPr/>
          </p:nvSpPr>
          <p:spPr>
            <a:xfrm>
              <a:off x="1801504" y="5513696"/>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latin typeface="UVN Banh Mi" pitchFamily="2" charset="0"/>
              </a:endParaRPr>
            </a:p>
          </p:txBody>
        </p:sp>
        <p:sp>
          <p:nvSpPr>
            <p:cNvPr id="17" name="Hộp Văn bản 16">
              <a:extLst>
                <a:ext uri="{FF2B5EF4-FFF2-40B4-BE49-F238E27FC236}">
                  <a16:creationId xmlns:a16="http://schemas.microsoft.com/office/drawing/2014/main" xmlns="" id="{A8B8B948-C3C0-ABCF-388C-76B9970E2B97}"/>
                </a:ext>
              </a:extLst>
            </p:cNvPr>
            <p:cNvSpPr txBox="1"/>
            <p:nvPr/>
          </p:nvSpPr>
          <p:spPr>
            <a:xfrm>
              <a:off x="1445353" y="5572667"/>
              <a:ext cx="1422778" cy="646331"/>
            </a:xfrm>
            <a:prstGeom prst="rect">
              <a:avLst/>
            </a:prstGeom>
            <a:noFill/>
          </p:spPr>
          <p:txBody>
            <a:bodyPr wrap="square">
              <a:spAutoFit/>
            </a:bodyPr>
            <a:lstStyle/>
            <a:p>
              <a:pPr algn="ctr"/>
              <a:r>
                <a:rPr lang="en-US" sz="3600">
                  <a:latin typeface="UVN Banh Mi" pitchFamily="2" charset="0"/>
                </a:rPr>
                <a:t>1a</a:t>
              </a:r>
            </a:p>
          </p:txBody>
        </p:sp>
      </p:grpSp>
      <p:grpSp>
        <p:nvGrpSpPr>
          <p:cNvPr id="22" name="Nhóm 21">
            <a:extLst>
              <a:ext uri="{FF2B5EF4-FFF2-40B4-BE49-F238E27FC236}">
                <a16:creationId xmlns:a16="http://schemas.microsoft.com/office/drawing/2014/main" xmlns="" id="{2D4881CE-7695-7876-65AF-88692D785ED4}"/>
              </a:ext>
            </a:extLst>
          </p:cNvPr>
          <p:cNvGrpSpPr/>
          <p:nvPr/>
        </p:nvGrpSpPr>
        <p:grpSpPr>
          <a:xfrm>
            <a:off x="8405330" y="5551372"/>
            <a:ext cx="1422778" cy="764274"/>
            <a:chOff x="9041298" y="5454724"/>
            <a:chExt cx="1422778" cy="764274"/>
          </a:xfrm>
        </p:grpSpPr>
        <p:sp>
          <p:nvSpPr>
            <p:cNvPr id="18" name="Hình Bầu dục 17">
              <a:extLst>
                <a:ext uri="{FF2B5EF4-FFF2-40B4-BE49-F238E27FC236}">
                  <a16:creationId xmlns:a16="http://schemas.microsoft.com/office/drawing/2014/main" xmlns="" id="{94BD5771-D553-83DA-D059-A9A7ED6B3EF4}"/>
                </a:ext>
              </a:extLst>
            </p:cNvPr>
            <p:cNvSpPr/>
            <p:nvPr/>
          </p:nvSpPr>
          <p:spPr>
            <a:xfrm>
              <a:off x="9397449" y="5454724"/>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latin typeface="UVN Banh Mi" pitchFamily="2" charset="0"/>
              </a:endParaRPr>
            </a:p>
          </p:txBody>
        </p:sp>
        <p:sp>
          <p:nvSpPr>
            <p:cNvPr id="20" name="Hộp Văn bản 19">
              <a:extLst>
                <a:ext uri="{FF2B5EF4-FFF2-40B4-BE49-F238E27FC236}">
                  <a16:creationId xmlns:a16="http://schemas.microsoft.com/office/drawing/2014/main" xmlns="" id="{85FD01C2-B5A9-7AC0-60D4-EA29481421D3}"/>
                </a:ext>
              </a:extLst>
            </p:cNvPr>
            <p:cNvSpPr txBox="1"/>
            <p:nvPr/>
          </p:nvSpPr>
          <p:spPr>
            <a:xfrm>
              <a:off x="9041298" y="5513695"/>
              <a:ext cx="1422778" cy="646331"/>
            </a:xfrm>
            <a:prstGeom prst="rect">
              <a:avLst/>
            </a:prstGeom>
            <a:noFill/>
          </p:spPr>
          <p:txBody>
            <a:bodyPr wrap="square">
              <a:spAutoFit/>
            </a:bodyPr>
            <a:lstStyle/>
            <a:p>
              <a:pPr algn="ctr"/>
              <a:r>
                <a:rPr lang="en-US" sz="3600">
                  <a:latin typeface="UVN Banh Mi" pitchFamily="2" charset="0"/>
                </a:rPr>
                <a:t>1b</a:t>
              </a:r>
            </a:p>
          </p:txBody>
        </p:sp>
      </p:grpSp>
      <p:sp>
        <p:nvSpPr>
          <p:cNvPr id="23" name="Freeform: Shape 61">
            <a:extLst>
              <a:ext uri="{FF2B5EF4-FFF2-40B4-BE49-F238E27FC236}">
                <a16:creationId xmlns:a16="http://schemas.microsoft.com/office/drawing/2014/main" xmlns="" id="{48CFE559-7D94-BEAA-9D53-64982AD79DEE}"/>
              </a:ext>
            </a:extLst>
          </p:cNvPr>
          <p:cNvSpPr/>
          <p:nvPr/>
        </p:nvSpPr>
        <p:spPr>
          <a:xfrm rot="4803000">
            <a:off x="9865767" y="2846764"/>
            <a:ext cx="904583" cy="943981"/>
          </a:xfrm>
          <a:custGeom>
            <a:avLst/>
            <a:gdLst>
              <a:gd name="connsiteX0" fmla="*/ 0 w 904583"/>
              <a:gd name="connsiteY0" fmla="*/ 943981 h 943981"/>
              <a:gd name="connsiteX1" fmla="*/ 407509 w 904583"/>
              <a:gd name="connsiteY1" fmla="*/ 347019 h 943981"/>
              <a:gd name="connsiteX2" fmla="*/ 837045 w 904583"/>
              <a:gd name="connsiteY2" fmla="*/ 26011 h 943981"/>
              <a:gd name="connsiteX3" fmla="*/ 864579 w 904583"/>
              <a:gd name="connsiteY3" fmla="*/ 26011 h 943981"/>
            </a:gdLst>
            <a:ahLst/>
            <a:cxnLst>
              <a:cxn ang="0">
                <a:pos x="connsiteX0" y="connsiteY0"/>
              </a:cxn>
              <a:cxn ang="0">
                <a:pos x="connsiteX1" y="connsiteY1"/>
              </a:cxn>
              <a:cxn ang="0">
                <a:pos x="connsiteX2" y="connsiteY2"/>
              </a:cxn>
              <a:cxn ang="0">
                <a:pos x="connsiteX3" y="connsiteY3"/>
              </a:cxn>
            </a:cxnLst>
            <a:rect l="l" t="t" r="r" b="b"/>
            <a:pathLst>
              <a:path w="904583" h="943981" extrusionOk="0">
                <a:moveTo>
                  <a:pt x="0" y="943981"/>
                </a:moveTo>
                <a:cubicBezTo>
                  <a:pt x="56883" y="714498"/>
                  <a:pt x="242018" y="498502"/>
                  <a:pt x="407509" y="347019"/>
                </a:cubicBezTo>
                <a:cubicBezTo>
                  <a:pt x="555489" y="207071"/>
                  <a:pt x="719515" y="71475"/>
                  <a:pt x="837045" y="26011"/>
                </a:cubicBezTo>
                <a:cubicBezTo>
                  <a:pt x="935331" y="-12846"/>
                  <a:pt x="902078" y="9290"/>
                  <a:pt x="864579" y="26011"/>
                </a:cubicBezTo>
              </a:path>
            </a:pathLst>
          </a:custGeom>
          <a:noFill/>
          <a:ln w="69850" cap="rnd" cmpd="thickThin">
            <a:solidFill>
              <a:srgbClr val="993300"/>
            </a:solidFill>
            <a:prstDash val="sysDot"/>
            <a:round/>
            <a:tailEnd type="stealth" w="lg" len="lg"/>
            <a:extLst>
              <a:ext uri="{C807C97D-BFC1-408E-A445-0C87EB9F89A2}">
                <ask:lineSketchStyleProps xmlns:ask="http://schemas.microsoft.com/office/drawing/2018/sketchyshapes" xmlns="" sd="1219033472">
                  <a:custGeom>
                    <a:avLst/>
                    <a:gdLst>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694480 w 1901306"/>
                      <a:gd name="connsiteY1" fmla="*/ 724793 h 1940135"/>
                      <a:gd name="connsiteX2" fmla="*/ 1759352 w 1901306"/>
                      <a:gd name="connsiteY2" fmla="*/ 53461 h 1940135"/>
                      <a:gd name="connsiteX3" fmla="*/ 1817225 w 1901306"/>
                      <a:gd name="connsiteY3" fmla="*/ 53461 h 1940135"/>
                      <a:gd name="connsiteX0" fmla="*/ 0 w 1901306"/>
                      <a:gd name="connsiteY0" fmla="*/ 1940135 h 1940135"/>
                      <a:gd name="connsiteX1" fmla="*/ 578734 w 1901306"/>
                      <a:gd name="connsiteY1" fmla="*/ 551173 h 1940135"/>
                      <a:gd name="connsiteX2" fmla="*/ 1759352 w 1901306"/>
                      <a:gd name="connsiteY2" fmla="*/ 53461 h 1940135"/>
                      <a:gd name="connsiteX3" fmla="*/ 1817225 w 1901306"/>
                      <a:gd name="connsiteY3" fmla="*/ 53461 h 1940135"/>
                      <a:gd name="connsiteX0" fmla="*/ 0 w 1901306"/>
                      <a:gd name="connsiteY0" fmla="*/ 1940135 h 1940135"/>
                      <a:gd name="connsiteX1" fmla="*/ 856527 w 1901306"/>
                      <a:gd name="connsiteY1" fmla="*/ 713218 h 1940135"/>
                      <a:gd name="connsiteX2" fmla="*/ 1759352 w 1901306"/>
                      <a:gd name="connsiteY2" fmla="*/ 53461 h 1940135"/>
                      <a:gd name="connsiteX3" fmla="*/ 1817225 w 1901306"/>
                      <a:gd name="connsiteY3" fmla="*/ 53461 h 1940135"/>
                    </a:gdLst>
                    <a:ahLst/>
                    <a:cxnLst>
                      <a:cxn ang="0">
                        <a:pos x="connsiteX0" y="connsiteY0"/>
                      </a:cxn>
                      <a:cxn ang="0">
                        <a:pos x="connsiteX1" y="connsiteY1"/>
                      </a:cxn>
                      <a:cxn ang="0">
                        <a:pos x="connsiteX2" y="connsiteY2"/>
                      </a:cxn>
                      <a:cxn ang="0">
                        <a:pos x="connsiteX3" y="connsiteY3"/>
                      </a:cxn>
                    </a:cxnLst>
                    <a:rect l="l" t="t" r="r" b="b"/>
                    <a:pathLst>
                      <a:path w="1901306" h="1940135">
                        <a:moveTo>
                          <a:pt x="0" y="1940135"/>
                        </a:moveTo>
                        <a:cubicBezTo>
                          <a:pt x="165904" y="1496439"/>
                          <a:pt x="563302" y="1004514"/>
                          <a:pt x="856527" y="713218"/>
                        </a:cubicBezTo>
                        <a:cubicBezTo>
                          <a:pt x="1149752" y="421922"/>
                          <a:pt x="1539433" y="146058"/>
                          <a:pt x="1759352" y="53461"/>
                        </a:cubicBezTo>
                        <a:cubicBezTo>
                          <a:pt x="1979271" y="-39136"/>
                          <a:pt x="1898248" y="7162"/>
                          <a:pt x="1817225" y="5346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ộp Văn bản 23">
            <a:extLst>
              <a:ext uri="{FF2B5EF4-FFF2-40B4-BE49-F238E27FC236}">
                <a16:creationId xmlns:a16="http://schemas.microsoft.com/office/drawing/2014/main" xmlns="" id="{ADE50655-C545-EE53-3247-3EBED00E738F}"/>
              </a:ext>
            </a:extLst>
          </p:cNvPr>
          <p:cNvSpPr txBox="1"/>
          <p:nvPr/>
        </p:nvSpPr>
        <p:spPr>
          <a:xfrm>
            <a:off x="538979" y="3945471"/>
            <a:ext cx="1309380" cy="1077218"/>
          </a:xfrm>
          <a:prstGeom prst="rect">
            <a:avLst/>
          </a:prstGeom>
          <a:noFill/>
        </p:spPr>
        <p:txBody>
          <a:bodyPr wrap="square" rtlCol="0">
            <a:spAutoFit/>
          </a:bodyPr>
          <a:lstStyle/>
          <a:p>
            <a:pPr algn="ctr"/>
            <a:r>
              <a:rPr lang="en-US" sz="3200"/>
              <a:t>Nước đá</a:t>
            </a:r>
            <a:endParaRPr lang="en-US" sz="3200" dirty="0">
              <a:latin typeface="+mn-lt"/>
            </a:endParaRPr>
          </a:p>
        </p:txBody>
      </p:sp>
      <p:sp>
        <p:nvSpPr>
          <p:cNvPr id="27" name="Freeform: Shape 61">
            <a:extLst>
              <a:ext uri="{FF2B5EF4-FFF2-40B4-BE49-F238E27FC236}">
                <a16:creationId xmlns:a16="http://schemas.microsoft.com/office/drawing/2014/main" xmlns="" id="{300B2240-A571-E96D-467F-5BAB778ED12F}"/>
              </a:ext>
            </a:extLst>
          </p:cNvPr>
          <p:cNvSpPr/>
          <p:nvPr/>
        </p:nvSpPr>
        <p:spPr>
          <a:xfrm rot="17054435" flipH="1">
            <a:off x="1185399" y="3260203"/>
            <a:ext cx="904583" cy="943981"/>
          </a:xfrm>
          <a:custGeom>
            <a:avLst/>
            <a:gdLst>
              <a:gd name="connsiteX0" fmla="*/ 0 w 904583"/>
              <a:gd name="connsiteY0" fmla="*/ 943981 h 943981"/>
              <a:gd name="connsiteX1" fmla="*/ 407509 w 904583"/>
              <a:gd name="connsiteY1" fmla="*/ 347019 h 943981"/>
              <a:gd name="connsiteX2" fmla="*/ 837045 w 904583"/>
              <a:gd name="connsiteY2" fmla="*/ 26011 h 943981"/>
              <a:gd name="connsiteX3" fmla="*/ 864579 w 904583"/>
              <a:gd name="connsiteY3" fmla="*/ 26011 h 943981"/>
            </a:gdLst>
            <a:ahLst/>
            <a:cxnLst>
              <a:cxn ang="0">
                <a:pos x="connsiteX0" y="connsiteY0"/>
              </a:cxn>
              <a:cxn ang="0">
                <a:pos x="connsiteX1" y="connsiteY1"/>
              </a:cxn>
              <a:cxn ang="0">
                <a:pos x="connsiteX2" y="connsiteY2"/>
              </a:cxn>
              <a:cxn ang="0">
                <a:pos x="connsiteX3" y="connsiteY3"/>
              </a:cxn>
            </a:cxnLst>
            <a:rect l="l" t="t" r="r" b="b"/>
            <a:pathLst>
              <a:path w="904583" h="943981" extrusionOk="0">
                <a:moveTo>
                  <a:pt x="0" y="943981"/>
                </a:moveTo>
                <a:cubicBezTo>
                  <a:pt x="56883" y="714498"/>
                  <a:pt x="242018" y="498502"/>
                  <a:pt x="407509" y="347019"/>
                </a:cubicBezTo>
                <a:cubicBezTo>
                  <a:pt x="555489" y="207071"/>
                  <a:pt x="719515" y="71475"/>
                  <a:pt x="837045" y="26011"/>
                </a:cubicBezTo>
                <a:cubicBezTo>
                  <a:pt x="935331" y="-12846"/>
                  <a:pt x="902078" y="9290"/>
                  <a:pt x="864579" y="26011"/>
                </a:cubicBezTo>
              </a:path>
            </a:pathLst>
          </a:custGeom>
          <a:noFill/>
          <a:ln w="69850" cap="rnd" cmpd="thickThin">
            <a:solidFill>
              <a:srgbClr val="993300"/>
            </a:solidFill>
            <a:prstDash val="sysDot"/>
            <a:round/>
            <a:tailEnd type="stealth" w="lg" len="lg"/>
            <a:extLst>
              <a:ext uri="{C807C97D-BFC1-408E-A445-0C87EB9F89A2}">
                <ask:lineSketchStyleProps xmlns:ask="http://schemas.microsoft.com/office/drawing/2018/sketchyshapes" xmlns="" sd="1219033472">
                  <a:custGeom>
                    <a:avLst/>
                    <a:gdLst>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497711 w 1901306"/>
                      <a:gd name="connsiteY1" fmla="*/ 609046 h 1940135"/>
                      <a:gd name="connsiteX2" fmla="*/ 1759352 w 1901306"/>
                      <a:gd name="connsiteY2" fmla="*/ 53461 h 1940135"/>
                      <a:gd name="connsiteX3" fmla="*/ 1817225 w 1901306"/>
                      <a:gd name="connsiteY3" fmla="*/ 53461 h 1940135"/>
                      <a:gd name="connsiteX0" fmla="*/ 0 w 1901306"/>
                      <a:gd name="connsiteY0" fmla="*/ 1940135 h 1940135"/>
                      <a:gd name="connsiteX1" fmla="*/ 694480 w 1901306"/>
                      <a:gd name="connsiteY1" fmla="*/ 724793 h 1940135"/>
                      <a:gd name="connsiteX2" fmla="*/ 1759352 w 1901306"/>
                      <a:gd name="connsiteY2" fmla="*/ 53461 h 1940135"/>
                      <a:gd name="connsiteX3" fmla="*/ 1817225 w 1901306"/>
                      <a:gd name="connsiteY3" fmla="*/ 53461 h 1940135"/>
                      <a:gd name="connsiteX0" fmla="*/ 0 w 1901306"/>
                      <a:gd name="connsiteY0" fmla="*/ 1940135 h 1940135"/>
                      <a:gd name="connsiteX1" fmla="*/ 578734 w 1901306"/>
                      <a:gd name="connsiteY1" fmla="*/ 551173 h 1940135"/>
                      <a:gd name="connsiteX2" fmla="*/ 1759352 w 1901306"/>
                      <a:gd name="connsiteY2" fmla="*/ 53461 h 1940135"/>
                      <a:gd name="connsiteX3" fmla="*/ 1817225 w 1901306"/>
                      <a:gd name="connsiteY3" fmla="*/ 53461 h 1940135"/>
                      <a:gd name="connsiteX0" fmla="*/ 0 w 1901306"/>
                      <a:gd name="connsiteY0" fmla="*/ 1940135 h 1940135"/>
                      <a:gd name="connsiteX1" fmla="*/ 856527 w 1901306"/>
                      <a:gd name="connsiteY1" fmla="*/ 713218 h 1940135"/>
                      <a:gd name="connsiteX2" fmla="*/ 1759352 w 1901306"/>
                      <a:gd name="connsiteY2" fmla="*/ 53461 h 1940135"/>
                      <a:gd name="connsiteX3" fmla="*/ 1817225 w 1901306"/>
                      <a:gd name="connsiteY3" fmla="*/ 53461 h 1940135"/>
                    </a:gdLst>
                    <a:ahLst/>
                    <a:cxnLst>
                      <a:cxn ang="0">
                        <a:pos x="connsiteX0" y="connsiteY0"/>
                      </a:cxn>
                      <a:cxn ang="0">
                        <a:pos x="connsiteX1" y="connsiteY1"/>
                      </a:cxn>
                      <a:cxn ang="0">
                        <a:pos x="connsiteX2" y="connsiteY2"/>
                      </a:cxn>
                      <a:cxn ang="0">
                        <a:pos x="connsiteX3" y="connsiteY3"/>
                      </a:cxn>
                    </a:cxnLst>
                    <a:rect l="l" t="t" r="r" b="b"/>
                    <a:pathLst>
                      <a:path w="1901306" h="1940135">
                        <a:moveTo>
                          <a:pt x="0" y="1940135"/>
                        </a:moveTo>
                        <a:cubicBezTo>
                          <a:pt x="165904" y="1496439"/>
                          <a:pt x="563302" y="1004514"/>
                          <a:pt x="856527" y="713218"/>
                        </a:cubicBezTo>
                        <a:cubicBezTo>
                          <a:pt x="1149752" y="421922"/>
                          <a:pt x="1539433" y="146058"/>
                          <a:pt x="1759352" y="53461"/>
                        </a:cubicBezTo>
                        <a:cubicBezTo>
                          <a:pt x="1979271" y="-39136"/>
                          <a:pt x="1898248" y="7162"/>
                          <a:pt x="1817225" y="53461"/>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ộp Văn bản 28">
            <a:extLst>
              <a:ext uri="{FF2B5EF4-FFF2-40B4-BE49-F238E27FC236}">
                <a16:creationId xmlns:a16="http://schemas.microsoft.com/office/drawing/2014/main" xmlns="" id="{9A22FC8B-B06E-45F6-8A99-9442DD25F5F1}"/>
              </a:ext>
            </a:extLst>
          </p:cNvPr>
          <p:cNvSpPr txBox="1"/>
          <p:nvPr/>
        </p:nvSpPr>
        <p:spPr>
          <a:xfrm>
            <a:off x="9877923" y="3630020"/>
            <a:ext cx="1701433" cy="1077218"/>
          </a:xfrm>
          <a:prstGeom prst="rect">
            <a:avLst/>
          </a:prstGeom>
          <a:noFill/>
        </p:spPr>
        <p:txBody>
          <a:bodyPr wrap="square" rtlCol="0">
            <a:spAutoFit/>
          </a:bodyPr>
          <a:lstStyle/>
          <a:p>
            <a:pPr algn="ctr"/>
            <a:r>
              <a:rPr lang="en-US" sz="3200"/>
              <a:t>Nước nóng</a:t>
            </a:r>
            <a:endParaRPr lang="en-US" sz="3200" dirty="0">
              <a:latin typeface="+mn-lt"/>
            </a:endParaRPr>
          </a:p>
        </p:txBody>
      </p:sp>
      <p:sp>
        <p:nvSpPr>
          <p:cNvPr id="31" name="Hộp Văn bản 30">
            <a:extLst>
              <a:ext uri="{FF2B5EF4-FFF2-40B4-BE49-F238E27FC236}">
                <a16:creationId xmlns:a16="http://schemas.microsoft.com/office/drawing/2014/main" xmlns="" id="{55068B66-3747-8C76-23A6-A49E587F6B5E}"/>
              </a:ext>
            </a:extLst>
          </p:cNvPr>
          <p:cNvSpPr txBox="1"/>
          <p:nvPr/>
        </p:nvSpPr>
        <p:spPr>
          <a:xfrm>
            <a:off x="3894896" y="2796428"/>
            <a:ext cx="4322498" cy="954107"/>
          </a:xfrm>
          <a:prstGeom prst="rect">
            <a:avLst/>
          </a:prstGeom>
          <a:noFill/>
        </p:spPr>
        <p:txBody>
          <a:bodyPr wrap="square" rtlCol="0">
            <a:spAutoFit/>
          </a:bodyPr>
          <a:lstStyle/>
          <a:p>
            <a:pPr algn="ctr"/>
            <a:r>
              <a:rPr lang="vi-VN" sz="2800">
                <a:latin typeface="Calibri" panose="020F0502020204030204" pitchFamily="34" charset="0"/>
                <a:cs typeface="Calibri" panose="020F0502020204030204" pitchFamily="34" charset="0"/>
              </a:rPr>
              <a:t>Vì nước càng nóng thì nhiệt độ của nước càng cao </a:t>
            </a:r>
            <a:endParaRPr lang="en-US" sz="2800" dirty="0">
              <a:latin typeface="Calibri" panose="020F0502020204030204" pitchFamily="34" charset="0"/>
              <a:cs typeface="Calibri" panose="020F0502020204030204" pitchFamily="34" charset="0"/>
            </a:endParaRPr>
          </a:p>
        </p:txBody>
      </p:sp>
      <p:sp>
        <p:nvSpPr>
          <p:cNvPr id="32" name="Hộp Văn bản 31">
            <a:extLst>
              <a:ext uri="{FF2B5EF4-FFF2-40B4-BE49-F238E27FC236}">
                <a16:creationId xmlns:a16="http://schemas.microsoft.com/office/drawing/2014/main" xmlns="" id="{16CDDB32-D5F2-FE80-3327-E6E8B07D472A}"/>
              </a:ext>
            </a:extLst>
          </p:cNvPr>
          <p:cNvSpPr txBox="1"/>
          <p:nvPr/>
        </p:nvSpPr>
        <p:spPr>
          <a:xfrm>
            <a:off x="3850566" y="4587051"/>
            <a:ext cx="4402208" cy="954107"/>
          </a:xfrm>
          <a:prstGeom prst="rect">
            <a:avLst/>
          </a:prstGeom>
          <a:noFill/>
        </p:spPr>
        <p:txBody>
          <a:bodyPr wrap="square" rtlCol="0">
            <a:spAutoFit/>
          </a:bodyPr>
          <a:lstStyle/>
          <a:p>
            <a:pPr algn="ctr"/>
            <a:r>
              <a:rPr lang="vi-VN" sz="2800" b="1">
                <a:solidFill>
                  <a:srgbClr val="FF0000"/>
                </a:solidFill>
                <a:latin typeface="Calibri" panose="020F0502020204030204" pitchFamily="34" charset="0"/>
                <a:cs typeface="Calibri" panose="020F0502020204030204" pitchFamily="34" charset="0"/>
              </a:rPr>
              <a:t>Nước trong hình 1b có </a:t>
            </a:r>
            <a:endParaRPr lang="en-US" sz="2800" b="1">
              <a:solidFill>
                <a:srgbClr val="FF0000"/>
              </a:solidFill>
              <a:latin typeface="Calibri" panose="020F0502020204030204" pitchFamily="34" charset="0"/>
              <a:cs typeface="Calibri" panose="020F0502020204030204" pitchFamily="34" charset="0"/>
            </a:endParaRPr>
          </a:p>
          <a:p>
            <a:pPr algn="ctr"/>
            <a:r>
              <a:rPr lang="vi-VN" sz="2800" b="1">
                <a:solidFill>
                  <a:srgbClr val="FF0000"/>
                </a:solidFill>
                <a:latin typeface="Calibri" panose="020F0502020204030204" pitchFamily="34" charset="0"/>
                <a:cs typeface="Calibri" panose="020F0502020204030204" pitchFamily="34" charset="0"/>
              </a:rPr>
              <a:t>nhiệt độ cao hơn.</a:t>
            </a:r>
            <a:endParaRPr lang="en-US" sz="2800" b="1" dirty="0">
              <a:solidFill>
                <a:srgbClr val="FF0000"/>
              </a:solidFill>
              <a:latin typeface="Calibri" panose="020F0502020204030204" pitchFamily="34" charset="0"/>
              <a:cs typeface="Calibri" panose="020F0502020204030204" pitchFamily="34" charset="0"/>
            </a:endParaRPr>
          </a:p>
        </p:txBody>
      </p:sp>
      <p:sp>
        <p:nvSpPr>
          <p:cNvPr id="34" name="Mũi tên: Xuống 33">
            <a:extLst>
              <a:ext uri="{FF2B5EF4-FFF2-40B4-BE49-F238E27FC236}">
                <a16:creationId xmlns:a16="http://schemas.microsoft.com/office/drawing/2014/main" xmlns="" id="{1EB543BE-1659-3ADC-E789-2EE5FF5E2594}"/>
              </a:ext>
            </a:extLst>
          </p:cNvPr>
          <p:cNvSpPr/>
          <p:nvPr/>
        </p:nvSpPr>
        <p:spPr>
          <a:xfrm>
            <a:off x="5724757" y="3732193"/>
            <a:ext cx="698155" cy="854858"/>
          </a:xfrm>
          <a:prstGeom prst="down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09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80">
                                          <p:stCondLst>
                                            <p:cond delay="0"/>
                                          </p:stCondLst>
                                        </p:cTn>
                                        <p:tgtEl>
                                          <p:spTgt spid="31"/>
                                        </p:tgtEl>
                                      </p:cBhvr>
                                    </p:animEffect>
                                    <p:anim calcmode="lin" valueType="num">
                                      <p:cBhvr>
                                        <p:cTn id="61"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66" dur="26">
                                          <p:stCondLst>
                                            <p:cond delay="650"/>
                                          </p:stCondLst>
                                        </p:cTn>
                                        <p:tgtEl>
                                          <p:spTgt spid="31"/>
                                        </p:tgtEl>
                                      </p:cBhvr>
                                      <p:to x="100000" y="60000"/>
                                    </p:animScale>
                                    <p:animScale>
                                      <p:cBhvr>
                                        <p:cTn id="67" dur="166" decel="50000">
                                          <p:stCondLst>
                                            <p:cond delay="676"/>
                                          </p:stCondLst>
                                        </p:cTn>
                                        <p:tgtEl>
                                          <p:spTgt spid="31"/>
                                        </p:tgtEl>
                                      </p:cBhvr>
                                      <p:to x="100000" y="100000"/>
                                    </p:animScale>
                                    <p:animScale>
                                      <p:cBhvr>
                                        <p:cTn id="68" dur="26">
                                          <p:stCondLst>
                                            <p:cond delay="1312"/>
                                          </p:stCondLst>
                                        </p:cTn>
                                        <p:tgtEl>
                                          <p:spTgt spid="31"/>
                                        </p:tgtEl>
                                      </p:cBhvr>
                                      <p:to x="100000" y="80000"/>
                                    </p:animScale>
                                    <p:animScale>
                                      <p:cBhvr>
                                        <p:cTn id="69" dur="166" decel="50000">
                                          <p:stCondLst>
                                            <p:cond delay="1338"/>
                                          </p:stCondLst>
                                        </p:cTn>
                                        <p:tgtEl>
                                          <p:spTgt spid="31"/>
                                        </p:tgtEl>
                                      </p:cBhvr>
                                      <p:to x="100000" y="100000"/>
                                    </p:animScale>
                                    <p:animScale>
                                      <p:cBhvr>
                                        <p:cTn id="70" dur="26">
                                          <p:stCondLst>
                                            <p:cond delay="1642"/>
                                          </p:stCondLst>
                                        </p:cTn>
                                        <p:tgtEl>
                                          <p:spTgt spid="31"/>
                                        </p:tgtEl>
                                      </p:cBhvr>
                                      <p:to x="100000" y="90000"/>
                                    </p:animScale>
                                    <p:animScale>
                                      <p:cBhvr>
                                        <p:cTn id="71" dur="166" decel="50000">
                                          <p:stCondLst>
                                            <p:cond delay="1668"/>
                                          </p:stCondLst>
                                        </p:cTn>
                                        <p:tgtEl>
                                          <p:spTgt spid="31"/>
                                        </p:tgtEl>
                                      </p:cBhvr>
                                      <p:to x="100000" y="100000"/>
                                    </p:animScale>
                                    <p:animScale>
                                      <p:cBhvr>
                                        <p:cTn id="72" dur="26">
                                          <p:stCondLst>
                                            <p:cond delay="1808"/>
                                          </p:stCondLst>
                                        </p:cTn>
                                        <p:tgtEl>
                                          <p:spTgt spid="31"/>
                                        </p:tgtEl>
                                      </p:cBhvr>
                                      <p:to x="100000" y="95000"/>
                                    </p:animScale>
                                    <p:animScale>
                                      <p:cBhvr>
                                        <p:cTn id="73" dur="166" decel="50000">
                                          <p:stCondLst>
                                            <p:cond delay="1834"/>
                                          </p:stCondLst>
                                        </p:cTn>
                                        <p:tgtEl>
                                          <p:spTgt spid="31"/>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down)">
                                      <p:cBhvr>
                                        <p:cTn id="78" dur="500"/>
                                        <p:tgtEl>
                                          <p:spTgt spid="3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barn(inVertical)">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p:bldP spid="23" grpId="0" animBg="1"/>
      <p:bldP spid="24" grpId="0"/>
      <p:bldP spid="27" grpId="0" animBg="1"/>
      <p:bldP spid="29" grpId="0"/>
      <p:bldP spid="31" grpId="0"/>
      <p:bldP spid="32"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1EE67A71-0774-FE85-0ED3-79FA729FC478}"/>
              </a:ext>
            </a:extLst>
          </p:cNvPr>
          <p:cNvSpPr/>
          <p:nvPr/>
        </p:nvSpPr>
        <p:spPr>
          <a:xfrm>
            <a:off x="545910" y="318052"/>
            <a:ext cx="10909110" cy="6241774"/>
          </a:xfrm>
          <a:prstGeom prst="roundRect">
            <a:avLst/>
          </a:prstGeom>
          <a:solidFill>
            <a:schemeClr val="bg1">
              <a:alpha val="78000"/>
            </a:schemeClr>
          </a:solidFill>
          <a:ln w="38100">
            <a:solidFill>
              <a:srgbClr val="FFC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9">
            <a:extLst>
              <a:ext uri="{FF2B5EF4-FFF2-40B4-BE49-F238E27FC236}">
                <a16:creationId xmlns:a16="http://schemas.microsoft.com/office/drawing/2014/main" xmlns="" id="{3F9CCC8E-CB42-EE3D-E68A-CC1B419960F5}"/>
              </a:ext>
            </a:extLst>
          </p:cNvPr>
          <p:cNvSpPr txBox="1"/>
          <p:nvPr/>
        </p:nvSpPr>
        <p:spPr>
          <a:xfrm>
            <a:off x="736980" y="407787"/>
            <a:ext cx="10620134" cy="769441"/>
          </a:xfrm>
          <a:prstGeom prst="rect">
            <a:avLst/>
          </a:prstGeom>
          <a:noFill/>
        </p:spPr>
        <p:txBody>
          <a:bodyPr wrap="square">
            <a:spAutoFit/>
          </a:bodyPr>
          <a:lstStyle/>
          <a:p>
            <a:pPr lvl="0" algn="ctr">
              <a:defRPr/>
            </a:pPr>
            <a:r>
              <a:rPr lang="en-US" sz="4400" dirty="0">
                <a:solidFill>
                  <a:srgbClr val="FF6600"/>
                </a:solidFill>
                <a:latin typeface="LNTH-LuoLuoNotangYuanTi 1" pitchFamily="2" charset="-128"/>
                <a:ea typeface="LNTH-LuoLuoNotangYuanTi 1" pitchFamily="2" charset="-128"/>
                <a:cs typeface="LNTH-LuoLuoNotangYuanTi 1" pitchFamily="2" charset="-128"/>
              </a:rPr>
              <a:t>QUAN SÁT VÀ TRẢ LỜI CÂU HỎI</a:t>
            </a:r>
          </a:p>
        </p:txBody>
      </p:sp>
      <p:sp>
        <p:nvSpPr>
          <p:cNvPr id="6" name="Hộp Văn bản 5">
            <a:extLst>
              <a:ext uri="{FF2B5EF4-FFF2-40B4-BE49-F238E27FC236}">
                <a16:creationId xmlns:a16="http://schemas.microsoft.com/office/drawing/2014/main" xmlns="" id="{2EFF17FA-B606-D1A2-FDD5-3F76D9E0C537}"/>
              </a:ext>
            </a:extLst>
          </p:cNvPr>
          <p:cNvSpPr txBox="1"/>
          <p:nvPr/>
        </p:nvSpPr>
        <p:spPr>
          <a:xfrm>
            <a:off x="1548440" y="1319614"/>
            <a:ext cx="9458279" cy="1077218"/>
          </a:xfrm>
          <a:prstGeom prst="rect">
            <a:avLst/>
          </a:prstGeom>
          <a:noFill/>
        </p:spPr>
        <p:txBody>
          <a:bodyPr wrap="square">
            <a:spAutoFit/>
          </a:bodyPr>
          <a:lstStyle/>
          <a:p>
            <a:pPr algn="just"/>
            <a:r>
              <a:rPr lang="vi-VN" sz="3200" dirty="0">
                <a:latin typeface="Calibri" panose="020F0502020204030204" pitchFamily="34" charset="0"/>
                <a:cs typeface="Calibri" panose="020F0502020204030204" pitchFamily="34" charset="0"/>
              </a:rPr>
              <a:t>Bản tin dự báo thời tiết trong hình 2 hay hình 3 cho biết thời tiết ngoài trời nóng hơn? Vì sao em biết?</a:t>
            </a:r>
          </a:p>
        </p:txBody>
      </p:sp>
      <p:pic>
        <p:nvPicPr>
          <p:cNvPr id="11" name="Picture 6">
            <a:extLst>
              <a:ext uri="{FF2B5EF4-FFF2-40B4-BE49-F238E27FC236}">
                <a16:creationId xmlns:a16="http://schemas.microsoft.com/office/drawing/2014/main" xmlns="" id="{7BF61D8A-D5D4-E6A1-4773-FA69BAD8248F}"/>
              </a:ext>
            </a:extLst>
          </p:cNvPr>
          <p:cNvPicPr>
            <a:picLocks noChangeAspect="1"/>
          </p:cNvPicPr>
          <p:nvPr/>
        </p:nvPicPr>
        <p:blipFill>
          <a:blip r:embed="rId2"/>
          <a:stretch>
            <a:fillRect/>
          </a:stretch>
        </p:blipFill>
        <p:spPr>
          <a:xfrm>
            <a:off x="959911" y="1318673"/>
            <a:ext cx="588529" cy="578417"/>
          </a:xfrm>
          <a:prstGeom prst="rect">
            <a:avLst/>
          </a:prstGeom>
        </p:spPr>
      </p:pic>
      <p:pic>
        <p:nvPicPr>
          <p:cNvPr id="12" name="Hình ảnh 11" descr="Ảnh có chứa Mặt người, trang phục, phim hoạt hình, văn bản&#10;&#10;Mô tả được tạo tự động">
            <a:extLst>
              <a:ext uri="{FF2B5EF4-FFF2-40B4-BE49-F238E27FC236}">
                <a16:creationId xmlns:a16="http://schemas.microsoft.com/office/drawing/2014/main" xmlns="" id="{D3F55FB3-B56C-C8D7-EFC1-B89A6940E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241" y="2578583"/>
            <a:ext cx="3906807" cy="2301848"/>
          </a:xfrm>
          <a:prstGeom prst="rect">
            <a:avLst/>
          </a:prstGeom>
        </p:spPr>
      </p:pic>
      <p:pic>
        <p:nvPicPr>
          <p:cNvPr id="14" name="Hình ảnh 13" descr="Ảnh có chứa văn bản, phim hoạt hình, Mặt người, trang phục&#10;&#10;Mô tả được tạo tự động">
            <a:extLst>
              <a:ext uri="{FF2B5EF4-FFF2-40B4-BE49-F238E27FC236}">
                <a16:creationId xmlns:a16="http://schemas.microsoft.com/office/drawing/2014/main" xmlns="" id="{DC18651A-3DBC-7647-4D77-ABA3EAF757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56" y="2770049"/>
            <a:ext cx="3507252" cy="2110381"/>
          </a:xfrm>
          <a:prstGeom prst="rect">
            <a:avLst/>
          </a:prstGeom>
        </p:spPr>
      </p:pic>
      <p:sp>
        <p:nvSpPr>
          <p:cNvPr id="3" name="Bong bóng Lời nói: Hình chữ nhật với Góc Tròn 2">
            <a:extLst>
              <a:ext uri="{FF2B5EF4-FFF2-40B4-BE49-F238E27FC236}">
                <a16:creationId xmlns:a16="http://schemas.microsoft.com/office/drawing/2014/main" xmlns="" id="{24B36ADB-212F-B7F1-E843-3078B918F2F6}"/>
              </a:ext>
            </a:extLst>
          </p:cNvPr>
          <p:cNvSpPr/>
          <p:nvPr/>
        </p:nvSpPr>
        <p:spPr>
          <a:xfrm>
            <a:off x="4067033" y="2770050"/>
            <a:ext cx="2344234" cy="1242392"/>
          </a:xfrm>
          <a:prstGeom prst="wedgeRoundRectCallout">
            <a:avLst>
              <a:gd name="adj1" fmla="val -11107"/>
              <a:gd name="adj2" fmla="val 61570"/>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xmlns="" id="{D7529666-69EF-ECFA-EF43-EAF0CC56389F}"/>
              </a:ext>
            </a:extLst>
          </p:cNvPr>
          <p:cNvSpPr txBox="1"/>
          <p:nvPr/>
        </p:nvSpPr>
        <p:spPr>
          <a:xfrm>
            <a:off x="4067033" y="2771060"/>
            <a:ext cx="2344234" cy="1292662"/>
          </a:xfrm>
          <a:prstGeom prst="rect">
            <a:avLst/>
          </a:prstGeom>
          <a:noFill/>
        </p:spPr>
        <p:txBody>
          <a:bodyPr wrap="square">
            <a:spAutoFit/>
          </a:bodyPr>
          <a:lstStyle/>
          <a:p>
            <a:pPr algn="ctr"/>
            <a:r>
              <a:rPr lang="en-US" sz="2600">
                <a:latin typeface="Calibri" panose="020F0502020204030204" pitchFamily="34" charset="0"/>
                <a:cs typeface="Calibri" panose="020F0502020204030204" pitchFamily="34" charset="0"/>
              </a:rPr>
              <a:t>Nhiệt độ ngoài trời hôm nay là 36</a:t>
            </a:r>
            <a:r>
              <a:rPr lang="en-US" sz="2600">
                <a:latin typeface="Times New Roman" panose="02020603050405020304" pitchFamily="18" charset="0"/>
                <a:cs typeface="Times New Roman" panose="02020603050405020304" pitchFamily="18" charset="0"/>
              </a:rPr>
              <a:t>°</a:t>
            </a:r>
            <a:r>
              <a:rPr lang="en-US" sz="2600">
                <a:cs typeface="Times New Roman" panose="02020603050405020304" pitchFamily="18" charset="0"/>
              </a:rPr>
              <a:t>C</a:t>
            </a:r>
            <a:endParaRPr lang="vi-VN" sz="2600">
              <a:cs typeface="Calibri" panose="020F0502020204030204" pitchFamily="34" charset="0"/>
            </a:endParaRPr>
          </a:p>
        </p:txBody>
      </p:sp>
      <p:sp>
        <p:nvSpPr>
          <p:cNvPr id="16" name="Bong bóng Lời nói: Hình chữ nhật với Góc Tròn 15">
            <a:extLst>
              <a:ext uri="{FF2B5EF4-FFF2-40B4-BE49-F238E27FC236}">
                <a16:creationId xmlns:a16="http://schemas.microsoft.com/office/drawing/2014/main" xmlns="" id="{2684F0F6-5CD3-B515-D4A9-90C9F872AC70}"/>
              </a:ext>
            </a:extLst>
          </p:cNvPr>
          <p:cNvSpPr/>
          <p:nvPr/>
        </p:nvSpPr>
        <p:spPr>
          <a:xfrm>
            <a:off x="8925261" y="2723100"/>
            <a:ext cx="2344234" cy="1242392"/>
          </a:xfrm>
          <a:prstGeom prst="wedgeRoundRectCallout">
            <a:avLst>
              <a:gd name="adj1" fmla="val -11107"/>
              <a:gd name="adj2" fmla="val 61570"/>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ộp Văn bản 16">
            <a:extLst>
              <a:ext uri="{FF2B5EF4-FFF2-40B4-BE49-F238E27FC236}">
                <a16:creationId xmlns:a16="http://schemas.microsoft.com/office/drawing/2014/main" xmlns="" id="{5A14932C-19DF-C2FB-5E63-78E12E74DDDD}"/>
              </a:ext>
            </a:extLst>
          </p:cNvPr>
          <p:cNvSpPr txBox="1"/>
          <p:nvPr/>
        </p:nvSpPr>
        <p:spPr>
          <a:xfrm>
            <a:off x="8925261" y="2724110"/>
            <a:ext cx="2344234" cy="1292662"/>
          </a:xfrm>
          <a:prstGeom prst="rect">
            <a:avLst/>
          </a:prstGeom>
          <a:noFill/>
        </p:spPr>
        <p:txBody>
          <a:bodyPr wrap="square">
            <a:spAutoFit/>
          </a:bodyPr>
          <a:lstStyle/>
          <a:p>
            <a:pPr algn="ctr"/>
            <a:r>
              <a:rPr lang="en-US" sz="2600">
                <a:latin typeface="Calibri" panose="020F0502020204030204" pitchFamily="34" charset="0"/>
                <a:cs typeface="Calibri" panose="020F0502020204030204" pitchFamily="34" charset="0"/>
              </a:rPr>
              <a:t>Hôm nay, nhiệt độ ngoài trời là 12</a:t>
            </a:r>
            <a:r>
              <a:rPr lang="en-US" sz="2600">
                <a:latin typeface="Times New Roman" panose="02020603050405020304" pitchFamily="18" charset="0"/>
                <a:cs typeface="Times New Roman" panose="02020603050405020304" pitchFamily="18" charset="0"/>
              </a:rPr>
              <a:t>°</a:t>
            </a:r>
            <a:r>
              <a:rPr lang="en-US" sz="2600">
                <a:cs typeface="Times New Roman" panose="02020603050405020304" pitchFamily="18" charset="0"/>
              </a:rPr>
              <a:t>C</a:t>
            </a:r>
            <a:endParaRPr lang="vi-VN" sz="2600">
              <a:cs typeface="Calibri" panose="020F0502020204030204" pitchFamily="34" charset="0"/>
            </a:endParaRPr>
          </a:p>
        </p:txBody>
      </p:sp>
      <p:grpSp>
        <p:nvGrpSpPr>
          <p:cNvPr id="18" name="Nhóm 17">
            <a:extLst>
              <a:ext uri="{FF2B5EF4-FFF2-40B4-BE49-F238E27FC236}">
                <a16:creationId xmlns:a16="http://schemas.microsoft.com/office/drawing/2014/main" xmlns="" id="{7A56C5E5-6C30-86AC-B37A-26F95301445D}"/>
              </a:ext>
            </a:extLst>
          </p:cNvPr>
          <p:cNvGrpSpPr/>
          <p:nvPr/>
        </p:nvGrpSpPr>
        <p:grpSpPr>
          <a:xfrm>
            <a:off x="3050255" y="4499221"/>
            <a:ext cx="1422778" cy="764274"/>
            <a:chOff x="1472649" y="5513696"/>
            <a:chExt cx="1422778" cy="764274"/>
          </a:xfrm>
        </p:grpSpPr>
        <p:sp>
          <p:nvSpPr>
            <p:cNvPr id="20" name="Hình Bầu dục 19">
              <a:extLst>
                <a:ext uri="{FF2B5EF4-FFF2-40B4-BE49-F238E27FC236}">
                  <a16:creationId xmlns:a16="http://schemas.microsoft.com/office/drawing/2014/main" xmlns="" id="{37E1DE58-AB54-D524-B473-B379BC3A5CFB}"/>
                </a:ext>
              </a:extLst>
            </p:cNvPr>
            <p:cNvSpPr/>
            <p:nvPr/>
          </p:nvSpPr>
          <p:spPr>
            <a:xfrm>
              <a:off x="1801504" y="5513696"/>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latin typeface="UVN Banh Mi" pitchFamily="2" charset="0"/>
              </a:endParaRPr>
            </a:p>
          </p:txBody>
        </p:sp>
        <p:sp>
          <p:nvSpPr>
            <p:cNvPr id="21" name="Hộp Văn bản 20">
              <a:extLst>
                <a:ext uri="{FF2B5EF4-FFF2-40B4-BE49-F238E27FC236}">
                  <a16:creationId xmlns:a16="http://schemas.microsoft.com/office/drawing/2014/main" xmlns="" id="{30B53784-EF7C-53E0-6358-C69A7ECFCE50}"/>
                </a:ext>
              </a:extLst>
            </p:cNvPr>
            <p:cNvSpPr txBox="1"/>
            <p:nvPr/>
          </p:nvSpPr>
          <p:spPr>
            <a:xfrm>
              <a:off x="1472649" y="5572667"/>
              <a:ext cx="1422778" cy="646331"/>
            </a:xfrm>
            <a:prstGeom prst="rect">
              <a:avLst/>
            </a:prstGeom>
            <a:noFill/>
          </p:spPr>
          <p:txBody>
            <a:bodyPr wrap="square">
              <a:spAutoFit/>
            </a:bodyPr>
            <a:lstStyle/>
            <a:p>
              <a:pPr algn="ctr"/>
              <a:r>
                <a:rPr lang="en-US" sz="3600">
                  <a:latin typeface="UVN Banh Mi" pitchFamily="2" charset="0"/>
                </a:rPr>
                <a:t>2</a:t>
              </a:r>
            </a:p>
          </p:txBody>
        </p:sp>
      </p:grpSp>
      <p:grpSp>
        <p:nvGrpSpPr>
          <p:cNvPr id="25" name="Nhóm 24">
            <a:extLst>
              <a:ext uri="{FF2B5EF4-FFF2-40B4-BE49-F238E27FC236}">
                <a16:creationId xmlns:a16="http://schemas.microsoft.com/office/drawing/2014/main" xmlns="" id="{0ED990B4-E994-B34C-4E10-DEEA5A193EA8}"/>
              </a:ext>
            </a:extLst>
          </p:cNvPr>
          <p:cNvGrpSpPr/>
          <p:nvPr/>
        </p:nvGrpSpPr>
        <p:grpSpPr>
          <a:xfrm>
            <a:off x="7916507" y="4558193"/>
            <a:ext cx="1422778" cy="764274"/>
            <a:chOff x="1472649" y="5513696"/>
            <a:chExt cx="1422778" cy="764274"/>
          </a:xfrm>
        </p:grpSpPr>
        <p:sp>
          <p:nvSpPr>
            <p:cNvPr id="26" name="Hình Bầu dục 25">
              <a:extLst>
                <a:ext uri="{FF2B5EF4-FFF2-40B4-BE49-F238E27FC236}">
                  <a16:creationId xmlns:a16="http://schemas.microsoft.com/office/drawing/2014/main" xmlns="" id="{37466326-4C36-770E-15ED-0F6FB1616EB1}"/>
                </a:ext>
              </a:extLst>
            </p:cNvPr>
            <p:cNvSpPr/>
            <p:nvPr/>
          </p:nvSpPr>
          <p:spPr>
            <a:xfrm>
              <a:off x="1801504" y="5513696"/>
              <a:ext cx="736980" cy="76427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latin typeface="UVN Banh Mi" pitchFamily="2" charset="0"/>
              </a:endParaRPr>
            </a:p>
          </p:txBody>
        </p:sp>
        <p:sp>
          <p:nvSpPr>
            <p:cNvPr id="27" name="Hộp Văn bản 26">
              <a:extLst>
                <a:ext uri="{FF2B5EF4-FFF2-40B4-BE49-F238E27FC236}">
                  <a16:creationId xmlns:a16="http://schemas.microsoft.com/office/drawing/2014/main" xmlns="" id="{E8439FAA-2C95-1C06-C804-0932E8E20C2D}"/>
                </a:ext>
              </a:extLst>
            </p:cNvPr>
            <p:cNvSpPr txBox="1"/>
            <p:nvPr/>
          </p:nvSpPr>
          <p:spPr>
            <a:xfrm>
              <a:off x="1472649" y="5572667"/>
              <a:ext cx="1422778" cy="646331"/>
            </a:xfrm>
            <a:prstGeom prst="rect">
              <a:avLst/>
            </a:prstGeom>
            <a:noFill/>
          </p:spPr>
          <p:txBody>
            <a:bodyPr wrap="square">
              <a:spAutoFit/>
            </a:bodyPr>
            <a:lstStyle/>
            <a:p>
              <a:pPr algn="ctr"/>
              <a:r>
                <a:rPr lang="en-US" sz="3600">
                  <a:latin typeface="UVN Banh Mi" pitchFamily="2" charset="0"/>
                </a:rPr>
                <a:t>3</a:t>
              </a:r>
            </a:p>
          </p:txBody>
        </p:sp>
      </p:grpSp>
      <p:sp>
        <p:nvSpPr>
          <p:cNvPr id="29" name="Hộp Văn bản 28">
            <a:extLst>
              <a:ext uri="{FF2B5EF4-FFF2-40B4-BE49-F238E27FC236}">
                <a16:creationId xmlns:a16="http://schemas.microsoft.com/office/drawing/2014/main" xmlns="" id="{FA7294EF-0232-4FC3-9CF3-DE231478F291}"/>
              </a:ext>
            </a:extLst>
          </p:cNvPr>
          <p:cNvSpPr txBox="1"/>
          <p:nvPr/>
        </p:nvSpPr>
        <p:spPr>
          <a:xfrm>
            <a:off x="2656255" y="5559478"/>
            <a:ext cx="7509019" cy="584775"/>
          </a:xfrm>
          <a:prstGeom prst="rect">
            <a:avLst/>
          </a:prstGeom>
          <a:noFill/>
        </p:spPr>
        <p:txBody>
          <a:bodyPr wrap="square">
            <a:spAutoFit/>
          </a:bodyPr>
          <a:lstStyle/>
          <a:p>
            <a:r>
              <a:rPr lang="vi-VN" sz="3200">
                <a:latin typeface="Calibri" panose="020F0502020204030204" pitchFamily="34" charset="0"/>
                <a:cs typeface="Calibri" panose="020F0502020204030204" pitchFamily="34" charset="0"/>
              </a:rPr>
              <a:t>Thời tiết ngoài trời trong hình 2 nóng hơn.</a:t>
            </a:r>
            <a:endParaRPr lang="en-US" sz="3200">
              <a:latin typeface="Calibri" panose="020F0502020204030204" pitchFamily="34" charset="0"/>
              <a:cs typeface="Calibri" panose="020F0502020204030204" pitchFamily="34" charset="0"/>
            </a:endParaRPr>
          </a:p>
        </p:txBody>
      </p:sp>
      <p:sp>
        <p:nvSpPr>
          <p:cNvPr id="30" name="Mũi tên: Xuống 29">
            <a:extLst>
              <a:ext uri="{FF2B5EF4-FFF2-40B4-BE49-F238E27FC236}">
                <a16:creationId xmlns:a16="http://schemas.microsoft.com/office/drawing/2014/main" xmlns="" id="{0D5C26C2-6109-594C-7AD0-E31D67B375BF}"/>
              </a:ext>
            </a:extLst>
          </p:cNvPr>
          <p:cNvSpPr/>
          <p:nvPr/>
        </p:nvSpPr>
        <p:spPr>
          <a:xfrm rot="16200000">
            <a:off x="1879749" y="5424435"/>
            <a:ext cx="698155" cy="854858"/>
          </a:xfrm>
          <a:prstGeom prst="down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74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par>
                                <p:cTn id="30" presetID="1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p:tgtEl>
                                          <p:spTgt spid="18"/>
                                        </p:tgtEl>
                                        <p:attrNameLst>
                                          <p:attrName>ppt_y</p:attrName>
                                        </p:attrNameLst>
                                      </p:cBhvr>
                                      <p:tavLst>
                                        <p:tav tm="0">
                                          <p:val>
                                            <p:strVal val="#ppt_y+#ppt_h*1.125000"/>
                                          </p:val>
                                        </p:tav>
                                        <p:tav tm="100000">
                                          <p:val>
                                            <p:strVal val="#ppt_y"/>
                                          </p:val>
                                        </p:tav>
                                      </p:tavLst>
                                    </p:anim>
                                    <p:animEffect transition="in" filter="wipe(up)">
                                      <p:cBhvr>
                                        <p:cTn id="33" dur="500"/>
                                        <p:tgtEl>
                                          <p:spTgt spid="18"/>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ppt_y</p:attrName>
                                        </p:attrNameLst>
                                      </p:cBhvr>
                                      <p:tavLst>
                                        <p:tav tm="0">
                                          <p:val>
                                            <p:strVal val="#ppt_y+#ppt_h*1.125000"/>
                                          </p:val>
                                        </p:tav>
                                        <p:tav tm="100000">
                                          <p:val>
                                            <p:strVal val="#ppt_y"/>
                                          </p:val>
                                        </p:tav>
                                      </p:tavLst>
                                    </p:anim>
                                    <p:animEffect transition="in" filter="wipe(up)">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p:tgtEl>
                                          <p:spTgt spid="14"/>
                                        </p:tgtEl>
                                        <p:attrNameLst>
                                          <p:attrName>ppt_y</p:attrName>
                                        </p:attrNameLst>
                                      </p:cBhvr>
                                      <p:tavLst>
                                        <p:tav tm="0">
                                          <p:val>
                                            <p:strVal val="#ppt_y+#ppt_h*1.125000"/>
                                          </p:val>
                                        </p:tav>
                                        <p:tav tm="100000">
                                          <p:val>
                                            <p:strVal val="#ppt_y"/>
                                          </p:val>
                                        </p:tav>
                                      </p:tavLst>
                                    </p:anim>
                                    <p:animEffect transition="in" filter="wipe(up)">
                                      <p:cBhvr>
                                        <p:cTn id="43" dur="500"/>
                                        <p:tgtEl>
                                          <p:spTgt spid="1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p:tgtEl>
                                          <p:spTgt spid="16"/>
                                        </p:tgtEl>
                                        <p:attrNameLst>
                                          <p:attrName>ppt_y</p:attrName>
                                        </p:attrNameLst>
                                      </p:cBhvr>
                                      <p:tavLst>
                                        <p:tav tm="0">
                                          <p:val>
                                            <p:strVal val="#ppt_y+#ppt_h*1.125000"/>
                                          </p:val>
                                        </p:tav>
                                        <p:tav tm="100000">
                                          <p:val>
                                            <p:strVal val="#ppt_y"/>
                                          </p:val>
                                        </p:tav>
                                      </p:tavLst>
                                    </p:anim>
                                    <p:animEffect transition="in" filter="wipe(up)">
                                      <p:cBhvr>
                                        <p:cTn id="47" dur="500"/>
                                        <p:tgtEl>
                                          <p:spTgt spid="16"/>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p:tgtEl>
                                          <p:spTgt spid="17"/>
                                        </p:tgtEl>
                                        <p:attrNameLst>
                                          <p:attrName>ppt_y</p:attrName>
                                        </p:attrNameLst>
                                      </p:cBhvr>
                                      <p:tavLst>
                                        <p:tav tm="0">
                                          <p:val>
                                            <p:strVal val="#ppt_y+#ppt_h*1.125000"/>
                                          </p:val>
                                        </p:tav>
                                        <p:tav tm="100000">
                                          <p:val>
                                            <p:strVal val="#ppt_y"/>
                                          </p:val>
                                        </p:tav>
                                      </p:tavLst>
                                    </p:anim>
                                    <p:animEffect transition="in" filter="wipe(up)">
                                      <p:cBhvr>
                                        <p:cTn id="51" dur="500"/>
                                        <p:tgtEl>
                                          <p:spTgt spid="17"/>
                                        </p:tgtEl>
                                      </p:cBhvr>
                                    </p:animEffect>
                                  </p:childTnLst>
                                </p:cTn>
                              </p:par>
                              <p:par>
                                <p:cTn id="52" presetID="12" presetClass="entr" presetSubtype="4"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p:tgtEl>
                                          <p:spTgt spid="25"/>
                                        </p:tgtEl>
                                        <p:attrNameLst>
                                          <p:attrName>ppt_y</p:attrName>
                                        </p:attrNameLst>
                                      </p:cBhvr>
                                      <p:tavLst>
                                        <p:tav tm="0">
                                          <p:val>
                                            <p:strVal val="#ppt_y+#ppt_h*1.125000"/>
                                          </p:val>
                                        </p:tav>
                                        <p:tav tm="100000">
                                          <p:val>
                                            <p:strVal val="#ppt_y"/>
                                          </p:val>
                                        </p:tav>
                                      </p:tavLst>
                                    </p:anim>
                                    <p:animEffect transition="in" filter="wipe(up)">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3" grpId="0" animBg="1"/>
      <p:bldP spid="7" grpId="0"/>
      <p:bldP spid="16" grpId="0" animBg="1"/>
      <p:bldP spid="17" grpId="0"/>
      <p:bldP spid="29" grpId="0"/>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896</Words>
  <Application>Microsoft Office PowerPoint</Application>
  <PresentationFormat>Widescreen</PresentationFormat>
  <Paragraphs>130</Paragraphs>
  <Slides>26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LNTH-LuoLuoNotangYuanTi 1</vt:lpstr>
      <vt:lpstr>微软雅黑</vt:lpstr>
      <vt:lpstr>#9Slide05 Phobia</vt:lpstr>
      <vt:lpstr>#9Slide07 SVNNexa Rust Slab Bla</vt:lpstr>
      <vt:lpstr>Arial</vt:lpstr>
      <vt:lpstr>Calibri</vt:lpstr>
      <vt:lpstr>Calibri Light</vt:lpstr>
      <vt:lpstr>iCiel Pony</vt:lpstr>
      <vt:lpstr>SVN-ARCO Typography</vt:lpstr>
      <vt:lpstr>SVN-Gretoon</vt:lpstr>
      <vt:lpstr>Times New Roman</vt:lpstr>
      <vt:lpstr>UTM Duepuntozero</vt:lpstr>
      <vt:lpstr>UTM Edwardian</vt:lpstr>
      <vt:lpstr>UTM Mother</vt:lpstr>
      <vt:lpstr>UTM Showcard</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3</cp:revision>
  <dcterms:created xsi:type="dcterms:W3CDTF">2023-11-19T01:49:49Z</dcterms:created>
  <dcterms:modified xsi:type="dcterms:W3CDTF">2023-11-19T01:52:29Z</dcterms:modified>
</cp:coreProperties>
</file>